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9" r:id="rId4"/>
  </p:sldMasterIdLst>
  <p:handoutMasterIdLst>
    <p:handoutMasterId r:id="rId13"/>
  </p:handoutMasterIdLst>
  <p:sldIdLst>
    <p:sldId id="289" r:id="rId5"/>
    <p:sldId id="287" r:id="rId6"/>
    <p:sldId id="288" r:id="rId7"/>
    <p:sldId id="295" r:id="rId8"/>
    <p:sldId id="296" r:id="rId9"/>
    <p:sldId id="298" r:id="rId10"/>
    <p:sldId id="297" r:id="rId11"/>
    <p:sldId id="294" r:id="rId12"/>
  </p:sldIdLst>
  <p:sldSz cx="12192000" cy="6858000"/>
  <p:notesSz cx="6858000" cy="9144000"/>
  <p:embeddedFontLst>
    <p:embeddedFont>
      <p:font typeface="72 Condensed" panose="020B0506030000000003" pitchFamily="34" charset="0"/>
      <p:regular r:id="rId14"/>
      <p:bold r:id="rId15"/>
    </p:embeddedFont>
    <p:embeddedFont>
      <p:font typeface="Open Sans SemiCondensed" pitchFamily="2" charset="0"/>
      <p:regular r:id="rId16"/>
      <p:bold r:id="rId17"/>
      <p:italic r:id="rId18"/>
      <p:boldItalic r:id="rId19"/>
    </p:embeddedFont>
    <p:embeddedFont>
      <p:font typeface="Open Sans SemiCondensed ExtraBo" pitchFamily="2" charset="0"/>
      <p:bold r:id="rId20"/>
      <p:boldItalic r:id="rId21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n Merete Rasmussen" initials="KMR" lastIdx="1" clrIdx="0">
    <p:extLst>
      <p:ext uri="{19B8F6BF-5375-455C-9EA6-DF929625EA0E}">
        <p15:presenceInfo xmlns:p15="http://schemas.microsoft.com/office/powerpoint/2012/main" userId="S-1-5-21-295713333-1186543926-1360005839-87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63" autoAdjust="0"/>
    <p:restoredTop sz="94660"/>
  </p:normalViewPr>
  <p:slideViewPr>
    <p:cSldViewPr snapToGrid="0">
      <p:cViewPr varScale="1">
        <p:scale>
          <a:sx n="64" d="100"/>
          <a:sy n="64" d="100"/>
        </p:scale>
        <p:origin x="692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30C95C31-7846-8A2D-D890-BE691AA8F6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C26CC81-28A6-83D5-4DF7-B709C2ED96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A9C6D-89CA-4474-991E-1D7851519829}" type="datetimeFigureOut">
              <a:rPr lang="da-DK" smtClean="0"/>
              <a:t>04-04-2025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99A2CA9-E58F-8675-3B84-4953EB70EE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8CFCC56-FE90-20F9-B61A-564F1B3DD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965F5-A621-41DB-8210-6FE43A2C379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4252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evægende logo">
    <p:bg>
      <p:bgPr>
        <a:solidFill>
          <a:srgbClr val="004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1792124"/>
            <a:ext cx="8947672" cy="2309361"/>
          </a:xfrm>
        </p:spPr>
        <p:txBody>
          <a:bodyPr lIns="0" tIns="0" rIns="0" bIns="0" anchor="ctr">
            <a:noAutofit/>
          </a:bodyPr>
          <a:lstStyle>
            <a:lvl1pPr algn="l">
              <a:defRPr sz="6000" b="0" spc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angive</a:t>
            </a:r>
            <a:br>
              <a:rPr lang="da-DK" dirty="0"/>
            </a:br>
            <a:r>
              <a:rPr lang="da-DK" dirty="0"/>
              <a:t>titel på dit slide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2E7B1C5-34F6-B30F-4AB6-2A24FD890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4164"/>
              </a:clrFrom>
              <a:clrTo>
                <a:srgbClr val="00416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325" y="5577791"/>
            <a:ext cx="2319338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0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 faste bølger">
    <p:bg>
      <p:bgPr>
        <a:solidFill>
          <a:srgbClr val="004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0" spc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angive overskrift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angive tekst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1659" y="5650517"/>
            <a:ext cx="3350340" cy="120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10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 faste bølger">
    <p:bg>
      <p:bgPr>
        <a:solidFill>
          <a:srgbClr val="BF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1660" y="5650517"/>
            <a:ext cx="3350337" cy="12074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0" spc="0">
                <a:solidFill>
                  <a:srgbClr val="00466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angive overskrift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rgbClr val="004664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angive tekst</a:t>
            </a:r>
          </a:p>
        </p:txBody>
      </p:sp>
    </p:spTree>
    <p:extLst>
      <p:ext uri="{BB962C8B-B14F-4D97-AF65-F5344CB8AC3E}">
        <p14:creationId xmlns:p14="http://schemas.microsoft.com/office/powerpoint/2010/main" val="1405470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lå tekstboks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49999" y="604464"/>
            <a:ext cx="6917955" cy="749210"/>
          </a:xfrm>
          <a:solidFill>
            <a:srgbClr val="004664"/>
          </a:solidFill>
        </p:spPr>
        <p:txBody>
          <a:bodyPr wrap="square" lIns="0" tIns="36000" rIns="0" bIns="0" anchor="ctr">
            <a:noAutofit/>
          </a:bodyPr>
          <a:lstStyle>
            <a:lvl1pPr algn="ctr">
              <a:defRPr sz="4200" b="1" spc="0">
                <a:solidFill>
                  <a:schemeClr val="bg1"/>
                </a:solidFill>
                <a:latin typeface="Open Sans SemiCondensed" pitchFamily="2" charset="0"/>
                <a:ea typeface="Open Sans SemiCondensed" pitchFamily="2" charset="0"/>
                <a:cs typeface="Open Sans SemiCondensed" pitchFamily="2" charset="0"/>
              </a:defRPr>
            </a:lvl1pPr>
          </a:lstStyle>
          <a:p>
            <a:r>
              <a:rPr lang="da-DK" dirty="0"/>
              <a:t>Klik for at angive overskrift</a:t>
            </a:r>
          </a:p>
        </p:txBody>
      </p:sp>
    </p:spTree>
    <p:extLst>
      <p:ext uri="{BB962C8B-B14F-4D97-AF65-F5344CB8AC3E}">
        <p14:creationId xmlns:p14="http://schemas.microsoft.com/office/powerpoint/2010/main" val="284530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lede med blå tekstboks">
    <p:bg>
      <p:bgPr>
        <a:solidFill>
          <a:srgbClr val="0041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7551568-CADA-F455-FD86-DB83E170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999" y="604464"/>
            <a:ext cx="6917955" cy="749210"/>
          </a:xfrm>
          <a:solidFill>
            <a:schemeClr val="bg1"/>
          </a:solidFill>
        </p:spPr>
        <p:txBody>
          <a:bodyPr wrap="square" lIns="0" tIns="36000" rIns="0" bIns="0" anchor="ctr">
            <a:noAutofit/>
          </a:bodyPr>
          <a:lstStyle>
            <a:lvl1pPr algn="ctr">
              <a:defRPr sz="4200" b="1" spc="0">
                <a:solidFill>
                  <a:srgbClr val="004664"/>
                </a:solidFill>
                <a:latin typeface="Open Sans SemiCondensed" pitchFamily="2" charset="0"/>
                <a:ea typeface="Open Sans SemiCondensed" pitchFamily="2" charset="0"/>
                <a:cs typeface="Open Sans SemiCondensed" pitchFamily="2" charset="0"/>
              </a:defRPr>
            </a:lvl1pPr>
          </a:lstStyle>
          <a:p>
            <a:r>
              <a:rPr lang="da-DK" dirty="0"/>
              <a:t>Klik for at angive overskrift</a:t>
            </a:r>
          </a:p>
        </p:txBody>
      </p:sp>
    </p:spTree>
    <p:extLst>
      <p:ext uri="{BB962C8B-B14F-4D97-AF65-F5344CB8AC3E}">
        <p14:creationId xmlns:p14="http://schemas.microsoft.com/office/powerpoint/2010/main" val="351099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evægende bag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vægende baggrund - 35 sek 15 fps PRIMÆR2">
            <a:hlinkClick r:id="" action="ppaction://media"/>
            <a:extLst>
              <a:ext uri="{FF2B5EF4-FFF2-40B4-BE49-F238E27FC236}">
                <a16:creationId xmlns:a16="http://schemas.microsoft.com/office/drawing/2014/main" id="{8541AC92-A48B-51B1-1E5E-D90B0433E9A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720000" y="1581109"/>
            <a:ext cx="8947672" cy="2309361"/>
          </a:xfrm>
        </p:spPr>
        <p:txBody>
          <a:bodyPr lIns="0" tIns="0" rIns="0" bIns="0" anchor="ctr">
            <a:noAutofit/>
          </a:bodyPr>
          <a:lstStyle>
            <a:lvl1pPr algn="l">
              <a:defRPr sz="6000" b="0" spc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angive</a:t>
            </a:r>
            <a:br>
              <a:rPr lang="da-DK" dirty="0"/>
            </a:br>
            <a:r>
              <a:rPr lang="da-DK" dirty="0"/>
              <a:t>titel på dit slide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2BEE7F09-0ACB-CE9B-8D0D-92AC6B9442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2729" y="6184800"/>
            <a:ext cx="1439998" cy="31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5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og billede">
    <p:bg>
      <p:bgPr>
        <a:solidFill>
          <a:srgbClr val="BF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49999" y="373768"/>
            <a:ext cx="6888798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0" spc="0">
                <a:solidFill>
                  <a:srgbClr val="00466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angive overskrift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12000" y="0"/>
            <a:ext cx="4680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" name="Undertitel 2">
            <a:extLst>
              <a:ext uri="{FF2B5EF4-FFF2-40B4-BE49-F238E27FC236}">
                <a16:creationId xmlns:a16="http://schemas.microsoft.com/office/drawing/2014/main" id="{773ED5B2-6033-33B0-21D0-80BACFD7B8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9999" y="1735357"/>
            <a:ext cx="6888798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Clr>
                <a:srgbClr val="004664"/>
              </a:buClr>
              <a:buFont typeface="Open Sans SemiCondensed" pitchFamily="2" charset="0"/>
              <a:buNone/>
              <a:defRPr sz="2100">
                <a:solidFill>
                  <a:srgbClr val="004664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angive tekst</a:t>
            </a:r>
          </a:p>
        </p:txBody>
      </p:sp>
    </p:spTree>
    <p:extLst>
      <p:ext uri="{BB962C8B-B14F-4D97-AF65-F5344CB8AC3E}">
        <p14:creationId xmlns:p14="http://schemas.microsoft.com/office/powerpoint/2010/main" val="2870007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">
    <p:bg>
      <p:bgPr>
        <a:solidFill>
          <a:srgbClr val="004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0" spc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angive overskrift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Clr>
                <a:srgbClr val="004664"/>
              </a:buClr>
              <a:buFont typeface="Open Sans SemiCondensed" pitchFamily="2" charset="0"/>
              <a:buNone/>
              <a:defRPr sz="21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angive tekst</a:t>
            </a:r>
          </a:p>
        </p:txBody>
      </p:sp>
    </p:spTree>
    <p:extLst>
      <p:ext uri="{BB962C8B-B14F-4D97-AF65-F5344CB8AC3E}">
        <p14:creationId xmlns:p14="http://schemas.microsoft.com/office/powerpoint/2010/main" val="228104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å">
    <p:bg>
      <p:bgPr>
        <a:solidFill>
          <a:srgbClr val="BF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0" spc="0">
                <a:solidFill>
                  <a:srgbClr val="00466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angive overskrift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Clr>
                <a:srgbClr val="004664"/>
              </a:buClr>
              <a:buFont typeface="Open Sans SemiCondensed" pitchFamily="2" charset="0"/>
              <a:buNone/>
              <a:defRPr sz="2100">
                <a:solidFill>
                  <a:srgbClr val="004664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angive tekst</a:t>
            </a:r>
          </a:p>
        </p:txBody>
      </p:sp>
    </p:spTree>
    <p:extLst>
      <p:ext uri="{BB962C8B-B14F-4D97-AF65-F5344CB8AC3E}">
        <p14:creationId xmlns:p14="http://schemas.microsoft.com/office/powerpoint/2010/main" val="3448826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 logo">
    <p:bg>
      <p:bgPr>
        <a:solidFill>
          <a:srgbClr val="004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0" spc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angive overskrift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49999" y="1735357"/>
            <a:ext cx="11302729" cy="4762990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angive tekst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6CAAA00-FFFF-C678-425E-D1D936863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2729" y="6184800"/>
            <a:ext cx="1439998" cy="31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4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 logo">
    <p:bg>
      <p:bgPr>
        <a:solidFill>
          <a:srgbClr val="BF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6CAAA00-FFFF-C678-425E-D1D936863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2731" y="6184800"/>
            <a:ext cx="1439994" cy="31354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0" spc="0">
                <a:solidFill>
                  <a:srgbClr val="00466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angive overskrift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49999" y="1735357"/>
            <a:ext cx="11302729" cy="4762990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rgbClr val="004664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angive tekst</a:t>
            </a:r>
          </a:p>
        </p:txBody>
      </p:sp>
    </p:spTree>
    <p:extLst>
      <p:ext uri="{BB962C8B-B14F-4D97-AF65-F5344CB8AC3E}">
        <p14:creationId xmlns:p14="http://schemas.microsoft.com/office/powerpoint/2010/main" val="404874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 bevægende bølger">
    <p:bg>
      <p:bgPr>
        <a:solidFill>
          <a:srgbClr val="004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0" spc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angive overskrift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angive tekst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B2F9A97-30A2-2F60-B7D0-CFF2A8B9A9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4765"/>
              </a:clrFrom>
              <a:clrTo>
                <a:srgbClr val="00476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2000" y="5906348"/>
            <a:ext cx="2879999" cy="95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5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 bevægende bølger">
    <p:bg>
      <p:bgPr>
        <a:solidFill>
          <a:srgbClr val="BF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9B2F9A97-30A2-2F60-B7D0-CFF2A8B9A9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2000" y="5906348"/>
            <a:ext cx="2879999" cy="9516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49999" y="373768"/>
            <a:ext cx="1130272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0" spc="0">
                <a:solidFill>
                  <a:srgbClr val="004664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a-DK" dirty="0"/>
              <a:t>Klik for at angive overskrift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49999" y="1735357"/>
            <a:ext cx="11302729" cy="4652093"/>
          </a:xfrm>
        </p:spPr>
        <p:txBody>
          <a:bodyPr lIns="0" tIns="0" rIns="0" bIns="0">
            <a:noAutofit/>
          </a:bodyPr>
          <a:lstStyle>
            <a:lvl1pPr marL="0" indent="-180000" algn="l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rgbClr val="004664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angive tekst</a:t>
            </a:r>
          </a:p>
        </p:txBody>
      </p:sp>
    </p:spTree>
    <p:extLst>
      <p:ext uri="{BB962C8B-B14F-4D97-AF65-F5344CB8AC3E}">
        <p14:creationId xmlns:p14="http://schemas.microsoft.com/office/powerpoint/2010/main" val="627180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91A2-2753-4E5C-9FC0-499D0BA095EE}" type="datetimeFigureOut">
              <a:rPr lang="da-DK" smtClean="0"/>
              <a:t>04-04-2025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F5F42-9C51-4FA7-8FD2-52A07DB0D6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837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95" r:id="rId2"/>
    <p:sldLayoutId id="2147483801" r:id="rId3"/>
    <p:sldLayoutId id="2147483678" r:id="rId4"/>
    <p:sldLayoutId id="2147483800" r:id="rId5"/>
    <p:sldLayoutId id="2147483789" r:id="rId6"/>
    <p:sldLayoutId id="2147483799" r:id="rId7"/>
    <p:sldLayoutId id="2147483722" r:id="rId8"/>
    <p:sldLayoutId id="2147483798" r:id="rId9"/>
    <p:sldLayoutId id="2147483794" r:id="rId10"/>
    <p:sldLayoutId id="2147483797" r:id="rId11"/>
    <p:sldLayoutId id="2147483790" r:id="rId12"/>
    <p:sldLayoutId id="214748379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66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66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66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66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66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66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431E1-DBE9-2632-E32E-12ED70A96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335" y="944217"/>
            <a:ext cx="11029330" cy="3349487"/>
          </a:xfrm>
        </p:spPr>
        <p:txBody>
          <a:bodyPr/>
          <a:lstStyle/>
          <a:p>
            <a:r>
              <a:rPr lang="da-DK" sz="4000" dirty="0">
                <a:solidFill>
                  <a:srgbClr val="9B4E42"/>
                </a:solidFill>
              </a:rPr>
              <a:t>ERFARINGER FRA FREDERIKSHAVN KOMMUNE </a:t>
            </a:r>
            <a:br>
              <a:rPr lang="da-DK" sz="4000" dirty="0">
                <a:solidFill>
                  <a:srgbClr val="9B4E42"/>
                </a:solidFill>
              </a:rPr>
            </a:br>
            <a:br>
              <a:rPr lang="da-DK" sz="4000" dirty="0">
                <a:solidFill>
                  <a:srgbClr val="9B4E42"/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</a:br>
            <a:r>
              <a:rPr lang="da-DK" sz="3200" dirty="0">
                <a:solidFill>
                  <a:schemeClr val="bg1">
                    <a:lumMod val="9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UDFORDRINGER OG MULIGE LØSNINGER </a:t>
            </a:r>
            <a:br>
              <a:rPr lang="da-DK" sz="3200" dirty="0">
                <a:solidFill>
                  <a:schemeClr val="bg1">
                    <a:lumMod val="9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</a:br>
            <a:r>
              <a:rPr lang="da-DK" sz="3200" dirty="0">
                <a:solidFill>
                  <a:schemeClr val="bg1">
                    <a:lumMod val="9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I FORHOLD TIL BORGERE MED PSYKISKE </a:t>
            </a:r>
            <a:br>
              <a:rPr lang="da-DK" sz="3200" dirty="0">
                <a:solidFill>
                  <a:schemeClr val="bg1">
                    <a:lumMod val="9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</a:br>
            <a:r>
              <a:rPr lang="da-DK" sz="3200" dirty="0">
                <a:solidFill>
                  <a:schemeClr val="bg1">
                    <a:lumMod val="9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LIDELSER OG DEMENS</a:t>
            </a:r>
          </a:p>
        </p:txBody>
      </p:sp>
    </p:spTree>
    <p:extLst>
      <p:ext uri="{BB962C8B-B14F-4D97-AF65-F5344CB8AC3E}">
        <p14:creationId xmlns:p14="http://schemas.microsoft.com/office/powerpoint/2010/main" val="3574370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D63328C-7EAB-717B-DCB6-D0B3313945CC}"/>
              </a:ext>
            </a:extLst>
          </p:cNvPr>
          <p:cNvSpPr txBox="1"/>
          <p:nvPr/>
        </p:nvSpPr>
        <p:spPr>
          <a:xfrm>
            <a:off x="3040774" y="3240393"/>
            <a:ext cx="6113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da-DK" sz="1800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0546EB0-8462-FEE2-26AF-B4CF868919CE}"/>
              </a:ext>
            </a:extLst>
          </p:cNvPr>
          <p:cNvSpPr txBox="1"/>
          <p:nvPr/>
        </p:nvSpPr>
        <p:spPr>
          <a:xfrm>
            <a:off x="3040774" y="3240393"/>
            <a:ext cx="6113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da-DK" sz="18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DF4C187E-EE4B-681C-9497-AC0D321F4005}"/>
              </a:ext>
            </a:extLst>
          </p:cNvPr>
          <p:cNvSpPr txBox="1"/>
          <p:nvPr/>
        </p:nvSpPr>
        <p:spPr>
          <a:xfrm>
            <a:off x="912055" y="1166842"/>
            <a:ext cx="10367889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dirty="0"/>
              <a:t> </a:t>
            </a:r>
          </a:p>
          <a:p>
            <a:r>
              <a:rPr lang="da-DK" dirty="0"/>
              <a:t>Nationalt Videnscenter for Demens skriver i en artikel fra 2022: </a:t>
            </a:r>
          </a:p>
          <a:p>
            <a:pPr lvl="5"/>
            <a:r>
              <a:rPr lang="da-DK" dirty="0"/>
              <a:t> ”</a:t>
            </a:r>
            <a:r>
              <a:rPr lang="da-DK" i="1" dirty="0"/>
              <a:t>Psykiatriske symptomer som depression, apati, ængstelse, hallucinationer, vrangforestillinger og forstyrrelser i adfærd forekommer hyppigt ved demens og udgør ofte en større belastning for patienter og omsorgsgivere end kognitive symptomer som glemsomhed og svigtende overblik”.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Igennem flere år har Frederikshavns Kommune haft et øget fokus på opgaven at støtte plejepersonalet på plejecentrene og  hjemmeplejen i omsorgsarbejdet med den demensramte borger som er </a:t>
            </a:r>
            <a:r>
              <a:rPr lang="da-DK" i="1" dirty="0"/>
              <a:t>særlig sensitiv </a:t>
            </a:r>
            <a:r>
              <a:rPr lang="da-DK" dirty="0"/>
              <a:t>og som følge af det </a:t>
            </a:r>
            <a:r>
              <a:rPr lang="da-DK" i="1" dirty="0"/>
              <a:t>mistrives</a:t>
            </a:r>
            <a:r>
              <a:rPr lang="da-DK" dirty="0"/>
              <a:t> og har en </a:t>
            </a:r>
            <a:r>
              <a:rPr lang="da-DK" i="1" dirty="0"/>
              <a:t>voldsom og svær forståelig adfærd</a:t>
            </a:r>
            <a:r>
              <a:rPr lang="da-DK" dirty="0"/>
              <a:t>. </a:t>
            </a:r>
          </a:p>
          <a:p>
            <a:endParaRPr lang="da-DK" dirty="0"/>
          </a:p>
          <a:p>
            <a:r>
              <a:rPr lang="da-DK" dirty="0"/>
              <a:t>Når vi har borgerforløb som skiller sig ud med behov for langt større indsats, ses netop de psykiatriske symptomer som værende omdrejningspunktet for kompleksiteten i omsorgsarbejdet. </a:t>
            </a:r>
          </a:p>
          <a:p>
            <a:r>
              <a:rPr lang="da-DK" dirty="0"/>
              <a:t>  </a:t>
            </a:r>
            <a:endParaRPr lang="da-DK" dirty="0">
              <a:solidFill>
                <a:srgbClr val="FF0000"/>
              </a:solidFill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10768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F367A7A8-E6EE-2BA4-3173-CF670C0C9209}"/>
              </a:ext>
            </a:extLst>
          </p:cNvPr>
          <p:cNvSpPr/>
          <p:nvPr/>
        </p:nvSpPr>
        <p:spPr>
          <a:xfrm>
            <a:off x="5075127" y="2838801"/>
            <a:ext cx="2041742" cy="1803426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>
                <a:solidFill>
                  <a:schemeClr val="tx1"/>
                </a:solidFill>
              </a:rPr>
              <a:t>Borger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D59A498-461E-6570-514C-79FDF6A69E00}"/>
              </a:ext>
            </a:extLst>
          </p:cNvPr>
          <p:cNvSpPr/>
          <p:nvPr/>
        </p:nvSpPr>
        <p:spPr>
          <a:xfrm>
            <a:off x="2064308" y="1492178"/>
            <a:ext cx="3262164" cy="1209604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Vrangforestillinger og/eller</a:t>
            </a:r>
          </a:p>
          <a:p>
            <a:pPr algn="ctr"/>
            <a:r>
              <a:rPr lang="da-DK" dirty="0">
                <a:solidFill>
                  <a:schemeClr val="tx1"/>
                </a:solidFill>
              </a:rPr>
              <a:t>Hallucinationer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B5B8553-1962-A4BA-94DE-D25F693EEA84}"/>
              </a:ext>
            </a:extLst>
          </p:cNvPr>
          <p:cNvSpPr/>
          <p:nvPr/>
        </p:nvSpPr>
        <p:spPr>
          <a:xfrm>
            <a:off x="5666781" y="1313393"/>
            <a:ext cx="2552310" cy="1215026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Handlekraftig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27AD396-C5D0-3DAD-3051-ABF803CC6E68}"/>
              </a:ext>
            </a:extLst>
          </p:cNvPr>
          <p:cNvSpPr/>
          <p:nvPr/>
        </p:nvSpPr>
        <p:spPr>
          <a:xfrm>
            <a:off x="727972" y="3058283"/>
            <a:ext cx="3888720" cy="136446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>
                <a:solidFill>
                  <a:schemeClr val="tx1"/>
                </a:solidFill>
              </a:rPr>
              <a:t>Forholds ny-indflyttede på plejecentre 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0B20CAB-546D-6F16-C085-175FDB3E0F31}"/>
              </a:ext>
            </a:extLst>
          </p:cNvPr>
          <p:cNvSpPr/>
          <p:nvPr/>
        </p:nvSpPr>
        <p:spPr>
          <a:xfrm>
            <a:off x="2365513" y="4497974"/>
            <a:ext cx="3115027" cy="1992278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Impulsstyret adfærd 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BD1FA06-7F66-E99B-820D-48F36926EF74}"/>
              </a:ext>
            </a:extLst>
          </p:cNvPr>
          <p:cNvSpPr/>
          <p:nvPr/>
        </p:nvSpPr>
        <p:spPr>
          <a:xfrm>
            <a:off x="5666968" y="4943155"/>
            <a:ext cx="3262164" cy="1260837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Sensitiv for uro (både på syn og hørelse)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8E1FC4C-2C62-8F61-DEB5-E329553A07BE}"/>
              </a:ext>
            </a:extLst>
          </p:cNvPr>
          <p:cNvSpPr/>
          <p:nvPr/>
        </p:nvSpPr>
        <p:spPr>
          <a:xfrm>
            <a:off x="7368564" y="3682318"/>
            <a:ext cx="3043825" cy="1260837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Alarmberedskab. </a:t>
            </a:r>
          </a:p>
          <a:p>
            <a:pPr algn="ctr"/>
            <a:r>
              <a:rPr lang="da-DK" dirty="0">
                <a:solidFill>
                  <a:schemeClr val="tx1"/>
                </a:solidFill>
              </a:rPr>
              <a:t>Kommer hurtig i affekt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5F03724-03E4-F5C8-7CDC-5E1321D06A61}"/>
              </a:ext>
            </a:extLst>
          </p:cNvPr>
          <p:cNvSpPr/>
          <p:nvPr/>
        </p:nvSpPr>
        <p:spPr>
          <a:xfrm>
            <a:off x="7887447" y="2164092"/>
            <a:ext cx="2661877" cy="1378137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Stort behov for en følelse af kontrol 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D5C9D99-8952-4CE6-604F-42D51CEBA0BB}"/>
              </a:ext>
            </a:extLst>
          </p:cNvPr>
          <p:cNvSpPr txBox="1"/>
          <p:nvPr/>
        </p:nvSpPr>
        <p:spPr>
          <a:xfrm>
            <a:off x="3105806" y="488731"/>
            <a:ext cx="6353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</a:rPr>
              <a:t>FÆLLESTRÆK VED SENSITIVE BORGERE SOM HAR BEHOV FOR EKSTRA STOR FAGLIG INDSATS</a:t>
            </a:r>
          </a:p>
        </p:txBody>
      </p:sp>
    </p:spTree>
    <p:extLst>
      <p:ext uri="{BB962C8B-B14F-4D97-AF65-F5344CB8AC3E}">
        <p14:creationId xmlns:p14="http://schemas.microsoft.com/office/powerpoint/2010/main" val="249472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BBB08E-5B18-967C-4B6E-8FBEC842AC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2800" dirty="0"/>
              <a:t>GENERELLE UDFORDRINGER </a:t>
            </a:r>
            <a:br>
              <a:rPr lang="da-DK" sz="2800" dirty="0"/>
            </a:br>
            <a:r>
              <a:rPr lang="da-DK" sz="2800" dirty="0"/>
              <a:t>NÅR BORGERE SES MED TILTAGENDE URO OG SVÆRFORSTÅELIG ADFÆRD 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E9DC246-689E-105E-FD8B-A0B15BA72BC0}"/>
              </a:ext>
            </a:extLst>
          </p:cNvPr>
          <p:cNvSpPr/>
          <p:nvPr/>
        </p:nvSpPr>
        <p:spPr>
          <a:xfrm>
            <a:off x="720000" y="3597965"/>
            <a:ext cx="3917279" cy="914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Pågældende borger ses i mistrivsel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41AA949-653A-39C6-4474-1D0257C7F300}"/>
              </a:ext>
            </a:extLst>
          </p:cNvPr>
          <p:cNvSpPr/>
          <p:nvPr/>
        </p:nvSpPr>
        <p:spPr>
          <a:xfrm>
            <a:off x="720000" y="4744463"/>
            <a:ext cx="3917279" cy="914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Hos medbeboerne ses øget risiko for konflikter og  utryghed.  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69923AB-5DEF-D21C-DB96-A42F685D6E16}"/>
              </a:ext>
            </a:extLst>
          </p:cNvPr>
          <p:cNvSpPr/>
          <p:nvPr/>
        </p:nvSpPr>
        <p:spPr>
          <a:xfrm>
            <a:off x="4832502" y="3597964"/>
            <a:ext cx="4256793" cy="9143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Personalet oplever øget belastning og kan </a:t>
            </a:r>
          </a:p>
          <a:p>
            <a:pPr algn="ctr"/>
            <a:r>
              <a:rPr lang="da-DK" dirty="0">
                <a:solidFill>
                  <a:schemeClr val="tx1"/>
                </a:solidFill>
              </a:rPr>
              <a:t>have symptomer på stress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3B4270C-B12A-34DC-7573-D58C6BB4EF79}"/>
              </a:ext>
            </a:extLst>
          </p:cNvPr>
          <p:cNvSpPr/>
          <p:nvPr/>
        </p:nvSpPr>
        <p:spPr>
          <a:xfrm>
            <a:off x="4832501" y="4744463"/>
            <a:ext cx="4256793" cy="914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Pårørende ses med bekymring og stress over borgerens tilstand og adfærd  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86389CB-1801-7478-F022-97FDB3F6AE1C}"/>
              </a:ext>
            </a:extLst>
          </p:cNvPr>
          <p:cNvSpPr/>
          <p:nvPr/>
        </p:nvSpPr>
        <p:spPr>
          <a:xfrm>
            <a:off x="9284516" y="3597964"/>
            <a:ext cx="2562211" cy="206908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Hos ledelsen øges presset i forhold til at sikre tilstrækkelige ressourcer og støtte til plejepersonalet.</a:t>
            </a:r>
          </a:p>
        </p:txBody>
      </p:sp>
    </p:spTree>
    <p:extLst>
      <p:ext uri="{BB962C8B-B14F-4D97-AF65-F5344CB8AC3E}">
        <p14:creationId xmlns:p14="http://schemas.microsoft.com/office/powerpoint/2010/main" val="728403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C2CF1-2EB0-9C98-6C98-66275E760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139" y="1762307"/>
            <a:ext cx="11385861" cy="4310502"/>
          </a:xfrm>
        </p:spPr>
        <p:txBody>
          <a:bodyPr/>
          <a:lstStyle/>
          <a:p>
            <a:r>
              <a:rPr lang="da-DK" sz="4400" b="1" dirty="0">
                <a:solidFill>
                  <a:srgbClr val="9B4E42"/>
                </a:solidFill>
              </a:rPr>
              <a:t>ERFARINGER OG MULIGE LØSNINGER </a:t>
            </a:r>
            <a:br>
              <a:rPr lang="da-DK" b="1" dirty="0">
                <a:solidFill>
                  <a:srgbClr val="9B4E42"/>
                </a:solidFill>
              </a:rPr>
            </a:br>
            <a:r>
              <a:rPr lang="da-DK" sz="2000" b="1" dirty="0">
                <a:solidFill>
                  <a:srgbClr val="9B4E42"/>
                </a:solidFill>
              </a:rPr>
              <a:t>FOR DEMENSRAMTE BORGERE MED PSYKIATRISKE SYMPTOMER OG SVÆR FORSTÅELIG ADFÆRD</a:t>
            </a:r>
            <a:br>
              <a:rPr lang="da-DK" b="1" dirty="0">
                <a:solidFill>
                  <a:srgbClr val="002060"/>
                </a:solidFill>
              </a:rPr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310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F88404-5878-58E7-663C-6A802F7416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4400" dirty="0"/>
              <a:t>FOKUS PÅ DET GRUNDLÆGGENDE ARBEJDE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752814D-9799-2334-C571-4DCA000514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3AC3E5B2-28AC-8197-A975-3F5641CFFE5C}"/>
              </a:ext>
            </a:extLst>
          </p:cNvPr>
          <p:cNvSpPr txBox="1"/>
          <p:nvPr/>
        </p:nvSpPr>
        <p:spPr>
          <a:xfrm>
            <a:off x="449999" y="1588519"/>
            <a:ext cx="1130272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b="1" dirty="0"/>
              <a:t>Tidlig opmærksomhed og indsats på den særlige sensitive borger</a:t>
            </a:r>
          </a:p>
          <a:p>
            <a:r>
              <a:rPr lang="da-DK" dirty="0"/>
              <a:t>Forebyggelse af et negativt påvirket arbejdsmiljø</a:t>
            </a:r>
          </a:p>
          <a:p>
            <a:r>
              <a:rPr lang="da-DK" dirty="0"/>
              <a:t>Fokus på koblingskompetence i opgaveløsningen. Prioritering af samarbejde mellem plejepersonale, sygeplejersker, demensteam, Ældrepyskiatrien mv. 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09228668-22D2-DEC6-B9E5-1FE4731A6336}"/>
              </a:ext>
            </a:extLst>
          </p:cNvPr>
          <p:cNvSpPr txBox="1"/>
          <p:nvPr/>
        </p:nvSpPr>
        <p:spPr>
          <a:xfrm>
            <a:off x="449999" y="2935686"/>
            <a:ext cx="4579883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b="1" dirty="0"/>
              <a:t>Den metodiske tilgang</a:t>
            </a:r>
          </a:p>
          <a:p>
            <a:r>
              <a:rPr lang="da-DK" dirty="0"/>
              <a:t>Personcentreret omsorg </a:t>
            </a:r>
          </a:p>
          <a:p>
            <a:r>
              <a:rPr lang="da-DK" dirty="0"/>
              <a:t>Borgerkonference</a:t>
            </a:r>
          </a:p>
          <a:p>
            <a:r>
              <a:rPr lang="da-DK" dirty="0"/>
              <a:t>Opmærksomhedsskema. Overblik døgnrytme, adfærd </a:t>
            </a:r>
          </a:p>
          <a:p>
            <a:r>
              <a:rPr lang="da-DK" dirty="0"/>
              <a:t>Fokus på forebyggelse af borgers uro (triggerpunkter)</a:t>
            </a:r>
          </a:p>
          <a:p>
            <a:r>
              <a:rPr lang="da-DK" dirty="0"/>
              <a:t>Individuelle handlingsanvisninger </a:t>
            </a:r>
          </a:p>
          <a:p>
            <a:r>
              <a:rPr lang="da-DK" dirty="0"/>
              <a:t>Observation af borgers adfærd	</a:t>
            </a:r>
          </a:p>
          <a:p>
            <a:r>
              <a:rPr lang="da-DK" dirty="0"/>
              <a:t>Løbende evaluering og tilpasning af igangværende  indsatser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736E567-2E1B-45E1-19B5-930DF10EB9D7}"/>
              </a:ext>
            </a:extLst>
          </p:cNvPr>
          <p:cNvSpPr txBox="1"/>
          <p:nvPr/>
        </p:nvSpPr>
        <p:spPr>
          <a:xfrm>
            <a:off x="5252547" y="2935686"/>
            <a:ext cx="64894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b="1" dirty="0"/>
              <a:t>Grundighed i forhold til den somatisk tilstand hos borgeren</a:t>
            </a:r>
            <a:endParaRPr lang="da-DK" dirty="0"/>
          </a:p>
          <a:p>
            <a:r>
              <a:rPr lang="da-DK" dirty="0"/>
              <a:t>Fokus og handling på somatisk problemstillinger som delirudredning</a:t>
            </a:r>
          </a:p>
          <a:p>
            <a:r>
              <a:rPr lang="da-DK" dirty="0"/>
              <a:t>Døgnrytme - søvnmangel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F7B69105-6194-402A-4A19-73353B27CDA3}"/>
              </a:ext>
            </a:extLst>
          </p:cNvPr>
          <p:cNvSpPr txBox="1"/>
          <p:nvPr/>
        </p:nvSpPr>
        <p:spPr>
          <a:xfrm>
            <a:off x="5252547" y="4292236"/>
            <a:ext cx="64894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b="1" dirty="0"/>
              <a:t>Relationsarbejde</a:t>
            </a:r>
            <a:endParaRPr lang="da-DK" dirty="0"/>
          </a:p>
          <a:p>
            <a:r>
              <a:rPr lang="da-DK" dirty="0"/>
              <a:t>Fokus på forståelse af borgers behov og adfærd</a:t>
            </a:r>
          </a:p>
        </p:txBody>
      </p:sp>
    </p:spTree>
    <p:extLst>
      <p:ext uri="{BB962C8B-B14F-4D97-AF65-F5344CB8AC3E}">
        <p14:creationId xmlns:p14="http://schemas.microsoft.com/office/powerpoint/2010/main" val="3815816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9438C9-D281-68E2-5A06-0FAC87A638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4400" dirty="0"/>
              <a:t>INDSATSER NÅR UDFORDRINGERNE FORTSÆTTER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A2B7015-6BE5-2B57-74D0-7C4FB25190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i="1" dirty="0"/>
          </a:p>
          <a:p>
            <a:endParaRPr lang="da-DK" i="1" dirty="0"/>
          </a:p>
          <a:p>
            <a:endParaRPr lang="da-DK" dirty="0"/>
          </a:p>
          <a:p>
            <a:r>
              <a:rPr lang="da-DK" dirty="0"/>
              <a:t> </a:t>
            </a:r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E99B135D-1894-7007-36C4-B29B3AB63160}"/>
              </a:ext>
            </a:extLst>
          </p:cNvPr>
          <p:cNvSpPr/>
          <p:nvPr/>
        </p:nvSpPr>
        <p:spPr>
          <a:xfrm>
            <a:off x="705676" y="1588519"/>
            <a:ext cx="5227983" cy="26139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b="1" dirty="0">
                <a:solidFill>
                  <a:schemeClr val="tx1"/>
                </a:solidFill>
              </a:rPr>
              <a:t>Relationel koordinering </a:t>
            </a:r>
            <a:br>
              <a:rPr lang="da-DK" b="1" dirty="0">
                <a:solidFill>
                  <a:schemeClr val="tx1"/>
                </a:solidFill>
              </a:rPr>
            </a:br>
            <a:r>
              <a:rPr lang="da-DK" dirty="0">
                <a:solidFill>
                  <a:schemeClr val="tx1"/>
                </a:solidFill>
              </a:rPr>
              <a:t>(Vidensdeling, sparring, Fælles mål)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Omsorg og pleje af borger</a:t>
            </a:r>
          </a:p>
          <a:p>
            <a:r>
              <a:rPr lang="da-DK" dirty="0">
                <a:solidFill>
                  <a:schemeClr val="tx1"/>
                </a:solidFill>
              </a:rPr>
              <a:t>Etablering af team til borger</a:t>
            </a:r>
          </a:p>
          <a:p>
            <a:r>
              <a:rPr lang="da-DK" dirty="0">
                <a:solidFill>
                  <a:schemeClr val="tx1"/>
                </a:solidFill>
              </a:rPr>
              <a:t>Jævnlig status. Hvor er vi? Drøftelse af nye tiltag</a:t>
            </a:r>
          </a:p>
          <a:p>
            <a:r>
              <a:rPr lang="da-DK" i="1" dirty="0">
                <a:solidFill>
                  <a:schemeClr val="tx1"/>
                </a:solidFill>
              </a:rPr>
              <a:t>At arbejde i samme retning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1146609A-C2A0-4178-0BF1-27EB7BBB92C5}"/>
              </a:ext>
            </a:extLst>
          </p:cNvPr>
          <p:cNvSpPr/>
          <p:nvPr/>
        </p:nvSpPr>
        <p:spPr>
          <a:xfrm>
            <a:off x="6229202" y="1588519"/>
            <a:ext cx="5227983" cy="26139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b="1" dirty="0">
              <a:solidFill>
                <a:schemeClr val="tx1"/>
              </a:solidFill>
            </a:endParaRPr>
          </a:p>
          <a:p>
            <a:r>
              <a:rPr lang="da-DK" b="1" dirty="0">
                <a:solidFill>
                  <a:schemeClr val="tx1"/>
                </a:solidFill>
              </a:rPr>
              <a:t>Løbende koordinering: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Hvad lykkes vi med?</a:t>
            </a:r>
          </a:p>
          <a:p>
            <a:r>
              <a:rPr lang="da-DK" dirty="0">
                <a:solidFill>
                  <a:schemeClr val="tx1"/>
                </a:solidFill>
              </a:rPr>
              <a:t>Er der fokuspunkter som bliver ved med at være udfordrende for borger?</a:t>
            </a:r>
          </a:p>
          <a:p>
            <a:r>
              <a:rPr lang="da-DK" dirty="0">
                <a:solidFill>
                  <a:schemeClr val="tx1"/>
                </a:solidFill>
              </a:rPr>
              <a:t>Eksempelvis rammer og omgivelser som kræver fokus og tiltag</a:t>
            </a:r>
          </a:p>
          <a:p>
            <a:endParaRPr lang="da-DK" i="1" dirty="0">
              <a:solidFill>
                <a:schemeClr val="tx1"/>
              </a:solidFill>
            </a:endParaRP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8B9DE193-5515-24AC-D1E4-46900E8D50E0}"/>
              </a:ext>
            </a:extLst>
          </p:cNvPr>
          <p:cNvSpPr/>
          <p:nvPr/>
        </p:nvSpPr>
        <p:spPr>
          <a:xfrm>
            <a:off x="795129" y="4387260"/>
            <a:ext cx="8269358" cy="22579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i="1" dirty="0">
              <a:solidFill>
                <a:schemeClr val="tx1"/>
              </a:solidFill>
            </a:endParaRPr>
          </a:p>
          <a:p>
            <a:r>
              <a:rPr lang="da-DK" b="1" dirty="0">
                <a:solidFill>
                  <a:schemeClr val="tx1"/>
                </a:solidFill>
              </a:rPr>
              <a:t>Indsatser: </a:t>
            </a:r>
          </a:p>
          <a:p>
            <a:r>
              <a:rPr lang="da-DK" dirty="0">
                <a:solidFill>
                  <a:schemeClr val="tx1"/>
                </a:solidFill>
              </a:rPr>
              <a:t>Demensteam</a:t>
            </a:r>
          </a:p>
          <a:p>
            <a:r>
              <a:rPr lang="da-DK" dirty="0">
                <a:solidFill>
                  <a:schemeClr val="tx1"/>
                </a:solidFill>
              </a:rPr>
              <a:t>Styrke demenskoordinators indsats</a:t>
            </a:r>
          </a:p>
          <a:p>
            <a:r>
              <a:rPr lang="da-DK" dirty="0">
                <a:solidFill>
                  <a:schemeClr val="tx1"/>
                </a:solidFill>
              </a:rPr>
              <a:t>Lille team i teamet til at støtte indsatsen hos borger </a:t>
            </a:r>
          </a:p>
          <a:p>
            <a:r>
              <a:rPr lang="da-DK" dirty="0">
                <a:solidFill>
                  <a:schemeClr val="tx1"/>
                </a:solidFill>
              </a:rPr>
              <a:t>Ergoterapeut. Observationer og vejledning</a:t>
            </a:r>
          </a:p>
          <a:p>
            <a:r>
              <a:rPr lang="da-DK" dirty="0">
                <a:solidFill>
                  <a:schemeClr val="tx1"/>
                </a:solidFill>
              </a:rPr>
              <a:t>Fysioterapeut. BBAUM. Vejledning  </a:t>
            </a:r>
          </a:p>
          <a:p>
            <a:r>
              <a:rPr lang="da-DK" dirty="0">
                <a:solidFill>
                  <a:schemeClr val="tx1"/>
                </a:solidFill>
              </a:rPr>
              <a:t>Psykolog. Supervision af personale og pårørendesamtaler. </a:t>
            </a:r>
          </a:p>
          <a:p>
            <a:endParaRPr lang="da-DK" i="1" dirty="0">
              <a:solidFill>
                <a:schemeClr val="tx1"/>
              </a:solidFill>
            </a:endParaRPr>
          </a:p>
        </p:txBody>
      </p:sp>
      <p:sp>
        <p:nvSpPr>
          <p:cNvPr id="8" name="Tankeboble: sky 7">
            <a:extLst>
              <a:ext uri="{FF2B5EF4-FFF2-40B4-BE49-F238E27FC236}">
                <a16:creationId xmlns:a16="http://schemas.microsoft.com/office/drawing/2014/main" id="{EDE418F9-2E8E-82CF-78BA-04926142B69C}"/>
              </a:ext>
            </a:extLst>
          </p:cNvPr>
          <p:cNvSpPr/>
          <p:nvPr/>
        </p:nvSpPr>
        <p:spPr>
          <a:xfrm>
            <a:off x="9243391" y="4329475"/>
            <a:ext cx="2498610" cy="149486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Særligt team</a:t>
            </a:r>
          </a:p>
        </p:txBody>
      </p:sp>
    </p:spTree>
    <p:extLst>
      <p:ext uri="{BB962C8B-B14F-4D97-AF65-F5344CB8AC3E}">
        <p14:creationId xmlns:p14="http://schemas.microsoft.com/office/powerpoint/2010/main" val="4163428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193D2A-F11C-1E3A-E859-ABA4DF1D1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164" y="2096814"/>
            <a:ext cx="8002684" cy="374759"/>
          </a:xfrm>
        </p:spPr>
        <p:txBody>
          <a:bodyPr/>
          <a:lstStyle/>
          <a:p>
            <a:pPr algn="ctr"/>
            <a:endParaRPr lang="da-DK" sz="30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91249CB-C584-72BC-09B7-12139D9B7421}"/>
              </a:ext>
            </a:extLst>
          </p:cNvPr>
          <p:cNvSpPr txBox="1"/>
          <p:nvPr/>
        </p:nvSpPr>
        <p:spPr>
          <a:xfrm>
            <a:off x="717045" y="322665"/>
            <a:ext cx="10757909" cy="5355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a-DK" dirty="0"/>
          </a:p>
          <a:p>
            <a:endParaRPr lang="da-DK" sz="2400" b="1" dirty="0"/>
          </a:p>
          <a:p>
            <a:pPr algn="ctr"/>
            <a:r>
              <a:rPr lang="da-DK" sz="2400" b="1" dirty="0"/>
              <a:t>  HVORDAN STØTTER VI PLEJEPERSONALET OG FOREBYGGER STRESS OG UDBRÆNDTHED </a:t>
            </a:r>
          </a:p>
          <a:p>
            <a:pPr algn="ctr"/>
            <a:endParaRPr lang="da-DK" dirty="0"/>
          </a:p>
          <a:p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Gode erfaringer med at etablere teams omkring borgeren</a:t>
            </a:r>
          </a:p>
          <a:p>
            <a:pPr lvl="1"/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Tæt samarbejde mellem leder, plejepersonale, sygeplejerske og team demens</a:t>
            </a:r>
          </a:p>
          <a:p>
            <a:pPr lvl="1"/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Faglige supervisioner med teamet omkring borger.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a-DK" dirty="0"/>
              <a:t>Status, evaluering, nye faglige tiltag og trivslen i teamet omkring borgeren</a:t>
            </a:r>
          </a:p>
          <a:p>
            <a:pPr lvl="2"/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Supervision med psykolog med fokus på psykologisk tryghed og faglig refleksion.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a-DK" dirty="0"/>
              <a:t>Denne indsats afprøves i et år på 2 demenscentre i Frederikshavns kommune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52609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rugerdefineret 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Designguide">
      <a:majorFont>
        <a:latin typeface="Open Sans SemiCondensed ExtraBo"/>
        <a:ea typeface=""/>
        <a:cs typeface=""/>
      </a:majorFont>
      <a:minorFont>
        <a:latin typeface="Open Sans SemiCondensed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ær">
      <a:srgbClr val="004664"/>
    </a:custClr>
    <a:custClr name="Rød">
      <a:srgbClr val="E32C28"/>
    </a:custClr>
    <a:custClr name="Orange">
      <a:srgbClr val="F08500"/>
    </a:custClr>
    <a:custClr name="Blå">
      <a:srgbClr val="0090C3"/>
    </a:custClr>
    <a:custClr name="Grøn">
      <a:srgbClr val="197F34"/>
    </a:custClr>
    <a:custClr name="Gul">
      <a:srgbClr val="FDDA00"/>
    </a:custClr>
    <a:custClr name="Mint">
      <a:srgbClr val="00976E"/>
    </a:custClr>
    <a:custClr name="Pink">
      <a:srgbClr val="E02C63"/>
    </a:custClr>
    <a:custClr name="Flaskegrøn">
      <a:srgbClr val="054734"/>
    </a:custClr>
    <a:custClr name="Rustrød">
      <a:srgbClr val="822213"/>
    </a:custClr>
    <a:custClr name="Primær 2">
      <a:srgbClr val="306A82"/>
    </a:custClr>
    <a:custClr name="Rød 2">
      <a:srgbClr val="E95450"/>
    </a:custClr>
    <a:custClr name="Orange 2">
      <a:srgbClr val="F29119"/>
    </a:custClr>
    <a:custClr name="Blå 2">
      <a:srgbClr val="3FABD2"/>
    </a:custClr>
    <a:custClr name="Grøn 2">
      <a:srgbClr val="3D9355"/>
    </a:custClr>
    <a:custClr name="Gul 2">
      <a:srgbClr val="FDE233"/>
    </a:custClr>
    <a:custClr name="Mint 2">
      <a:srgbClr val="47B496"/>
    </a:custClr>
    <a:custClr name="Pink 2">
      <a:srgbClr val="E75683"/>
    </a:custClr>
    <a:custClr name="Flaskegrøn 2">
      <a:srgbClr val="376C5C"/>
    </a:custClr>
    <a:custClr name="Rustrød 2">
      <a:srgbClr val="9B4E42"/>
    </a:custClr>
    <a:custClr name="Primær 3">
      <a:srgbClr val="59879A"/>
    </a:custClr>
    <a:custClr name="Rød 3">
      <a:srgbClr val="ED7673"/>
    </a:custClr>
    <a:custClr name="Orange 3">
      <a:srgbClr val="F5AF59"/>
    </a:custClr>
    <a:custClr name="Blå 3">
      <a:srgbClr val="59B7D8"/>
    </a:custClr>
    <a:custClr name="Grøn 3">
      <a:srgbClr val="69AC7B"/>
    </a:custClr>
    <a:custClr name="Gul 3">
      <a:srgbClr val="FDE759"/>
    </a:custClr>
    <a:custClr name="Mint 3">
      <a:srgbClr val="59BBA0"/>
    </a:custClr>
    <a:custClr name="Pink 3">
      <a:srgbClr val="EB769A"/>
    </a:custClr>
    <a:custClr name="Flaskegrøn 3">
      <a:srgbClr val="5C887B"/>
    </a:custClr>
    <a:custClr name="Rustrød 3">
      <a:srgbClr val="AE6F66"/>
    </a:custClr>
    <a:custClr name="Primær 4">
      <a:srgbClr val="7FA2B1"/>
    </a:custClr>
    <a:custClr name="Rød 4">
      <a:srgbClr val="F19593"/>
    </a:custClr>
    <a:custClr name="Orange 4">
      <a:srgbClr val="F7C27F"/>
    </a:custClr>
    <a:custClr name="Blå 4">
      <a:srgbClr val="7FC7E1"/>
    </a:custClr>
    <a:custClr name="Grøn 4">
      <a:srgbClr val="8BBF99"/>
    </a:custClr>
    <a:custClr name="Gul 4">
      <a:srgbClr val="FEEC7F"/>
    </a:custClr>
    <a:custClr name="Mint 4">
      <a:srgbClr val="7FCBB6"/>
    </a:custClr>
    <a:custClr name="Pink 4">
      <a:srgbClr val="EF95B1"/>
    </a:custClr>
    <a:custClr name="Flaskegrøn 4">
      <a:srgbClr val="82A399"/>
    </a:custClr>
    <a:custClr name="Rustrød 4">
      <a:srgbClr val="C09089"/>
    </a:custClr>
    <a:custClr name="Primær 5">
      <a:srgbClr val="BFD1D8"/>
    </a:custClr>
    <a:custClr name="Rød 5">
      <a:srgbClr val="F8CAC9"/>
    </a:custClr>
    <a:custClr name="Orange 5">
      <a:srgbClr val="FBE0BF"/>
    </a:custClr>
    <a:custClr name="Blå 5">
      <a:srgbClr val="BFE3F0"/>
    </a:custClr>
    <a:custClr name="Grøn 5">
      <a:srgbClr val="C5DFCC"/>
    </a:custClr>
    <a:custClr name="Gul 5">
      <a:srgbClr val="FEF6BF"/>
    </a:custClr>
    <a:custClr name="Mint 5">
      <a:srgbClr val="BFE4DA"/>
    </a:custClr>
    <a:custClr name="Pink 5">
      <a:srgbClr val="F7CAD8"/>
    </a:custClr>
    <a:custClr name="Flaskegrøn 5">
      <a:srgbClr val="C0D1CC"/>
    </a:custClr>
    <a:custClr name="Rustrød 5">
      <a:srgbClr val="DFC7C4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ær">
      <a:srgbClr val="004664"/>
    </a:custClr>
    <a:custClr name="Rød">
      <a:srgbClr val="E32C28"/>
    </a:custClr>
    <a:custClr name="Orange">
      <a:srgbClr val="F08500"/>
    </a:custClr>
    <a:custClr name="Blå">
      <a:srgbClr val="0090C3"/>
    </a:custClr>
    <a:custClr name="Grøn">
      <a:srgbClr val="197F34"/>
    </a:custClr>
    <a:custClr name="Gul">
      <a:srgbClr val="FDDA00"/>
    </a:custClr>
    <a:custClr name="Mint">
      <a:srgbClr val="00976E"/>
    </a:custClr>
    <a:custClr name="Pink">
      <a:srgbClr val="E02C63"/>
    </a:custClr>
    <a:custClr name="Flaskegrøn">
      <a:srgbClr val="054734"/>
    </a:custClr>
    <a:custClr name="Rustrød">
      <a:srgbClr val="822213"/>
    </a:custClr>
    <a:custClr name="Primær 2">
      <a:srgbClr val="306A82"/>
    </a:custClr>
    <a:custClr name="Rød 2">
      <a:srgbClr val="E95450"/>
    </a:custClr>
    <a:custClr name="Orange 2">
      <a:srgbClr val="F29119"/>
    </a:custClr>
    <a:custClr name="Blå 2">
      <a:srgbClr val="3FABD2"/>
    </a:custClr>
    <a:custClr name="Grøn 2">
      <a:srgbClr val="3D9355"/>
    </a:custClr>
    <a:custClr name="Gul 2">
      <a:srgbClr val="FDE233"/>
    </a:custClr>
    <a:custClr name="Mint 2">
      <a:srgbClr val="47B496"/>
    </a:custClr>
    <a:custClr name="Pink 2">
      <a:srgbClr val="E75683"/>
    </a:custClr>
    <a:custClr name="Flaskegrøn 2">
      <a:srgbClr val="376C5C"/>
    </a:custClr>
    <a:custClr name="Rustrød 2">
      <a:srgbClr val="9B4E42"/>
    </a:custClr>
    <a:custClr name="Primær 3">
      <a:srgbClr val="59879A"/>
    </a:custClr>
    <a:custClr name="Rød 3">
      <a:srgbClr val="ED7673"/>
    </a:custClr>
    <a:custClr name="Orange 3">
      <a:srgbClr val="F5AF59"/>
    </a:custClr>
    <a:custClr name="Blå 3">
      <a:srgbClr val="59B7D8"/>
    </a:custClr>
    <a:custClr name="Grøn 3">
      <a:srgbClr val="69AC7B"/>
    </a:custClr>
    <a:custClr name="Gul 3">
      <a:srgbClr val="FDE759"/>
    </a:custClr>
    <a:custClr name="Mint 3">
      <a:srgbClr val="59BBA0"/>
    </a:custClr>
    <a:custClr name="Pink 3">
      <a:srgbClr val="EB769A"/>
    </a:custClr>
    <a:custClr name="Flaskegrøn 3">
      <a:srgbClr val="5C887B"/>
    </a:custClr>
    <a:custClr name="Rustrød 3">
      <a:srgbClr val="AE6F66"/>
    </a:custClr>
    <a:custClr name="Primær 4">
      <a:srgbClr val="7FA2B1"/>
    </a:custClr>
    <a:custClr name="Rød 4">
      <a:srgbClr val="F19593"/>
    </a:custClr>
    <a:custClr name="Orange 4">
      <a:srgbClr val="F7C27F"/>
    </a:custClr>
    <a:custClr name="Blå 4">
      <a:srgbClr val="7FC7E1"/>
    </a:custClr>
    <a:custClr name="Grøn 4">
      <a:srgbClr val="8BBF99"/>
    </a:custClr>
    <a:custClr name="Gul 4">
      <a:srgbClr val="FEEC7F"/>
    </a:custClr>
    <a:custClr name="Mint 4">
      <a:srgbClr val="7FCBB6"/>
    </a:custClr>
    <a:custClr name="Pink 4">
      <a:srgbClr val="EF95B1"/>
    </a:custClr>
    <a:custClr name="Flaskegrøn 4">
      <a:srgbClr val="82A399"/>
    </a:custClr>
    <a:custClr name="Rustrød 4">
      <a:srgbClr val="C09089"/>
    </a:custClr>
    <a:custClr name="Primær 5">
      <a:srgbClr val="BFD1D8"/>
    </a:custClr>
    <a:custClr name="Rød 5">
      <a:srgbClr val="F8CAC9"/>
    </a:custClr>
    <a:custClr name="Orange 5">
      <a:srgbClr val="FBE0BF"/>
    </a:custClr>
    <a:custClr name="Blå 5">
      <a:srgbClr val="BFE3F0"/>
    </a:custClr>
    <a:custClr name="Grøn 5">
      <a:srgbClr val="C5DFCC"/>
    </a:custClr>
    <a:custClr name="Gul 5">
      <a:srgbClr val="FEF6BF"/>
    </a:custClr>
    <a:custClr name="Mint 5">
      <a:srgbClr val="BFE4DA"/>
    </a:custClr>
    <a:custClr name="Pink 5">
      <a:srgbClr val="F7CAD8"/>
    </a:custClr>
    <a:custClr name="Flaskegrøn 5">
      <a:srgbClr val="C0D1CC"/>
    </a:custClr>
    <a:custClr name="Rustrød 5">
      <a:srgbClr val="DFC7C4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CMTemplateName xmlns="http://schemas.microsoft.com/sharepoint/v3">PowerPoint skabelon FRH - primærfarve</CCMTemplateName>
    <CCMTemplateVersion xmlns="http://schemas.microsoft.com/sharepoint/v3">1</CCMTemplateVersion>
    <CCMSystemID xmlns="http://schemas.microsoft.com/sharepoint/v3">9b5d20fe-b7b6-4bcf-b453-4cf6566880b3</CCMSystemID>
    <CCMTemplateID xmlns="http://schemas.microsoft.com/sharepoint/v3">1467</CCMTemplateID>
    <CCMAgendaDocumentStatus xmlns="2D5EAB6F-5F44-4765-8586-8DE97EC23294">Under udarbejdelse</CCMAgendaDocumentStatus>
    <ErFortrolig xmlns="2d5eab6f-5f44-4765-8586-8de97ec23294">0</ErFortrolig>
    <CCMWorkflowSpecialAccess xmlns="http://schemas.microsoft.com/sharepoint/v3">
      <UserInfo>
        <DisplayName/>
        <AccountId xsi:nil="true"/>
        <AccountType/>
      </UserInfo>
    </CCMWorkflowSpecialAccess>
    <Afsender xmlns="2D5EAB6F-5F44-4765-8586-8DE97EC23294" xsi:nil="true"/>
    <Korrespondance xmlns="http://schemas.microsoft.com/sharepoint/v3">Intern</Korrespondance>
    <CCMWorkflowDidBrokePermissions xmlns="http://schemas.microsoft.com/sharepoint/v3">false</CCMWorkflowDidBrokePermissions>
    <IOMStatus xmlns="2D5EAB6F-5F44-4765-8586-8DE97EC23294" xsi:nil="true"/>
    <CCMCognitiveType xmlns="http://schemas.microsoft.com/sharepoint/v3" xsi:nil="true"/>
    <CCMWorkflowSpecialReadAccess xmlns="http://schemas.microsoft.com/sharepoint/v3">
      <UserInfo>
        <DisplayName/>
        <AccountId xsi:nil="true"/>
        <AccountType/>
      </UserInfo>
    </CCMWorkflowSpecialReadAccess>
    <Frist xmlns="2d5eab6f-5f44-4765-8586-8de97ec23294" xsi:nil="true"/>
    <ErBesvaret xmlns="05a6fd1a-fbab-441d-bb30-ed11cb801188">false</ErBesvaret>
    <CCMAgendaStatus xmlns="2D5EAB6F-5F44-4765-8586-8DE97EC23294" xsi:nil="true"/>
    <Aktindsigt xmlns="2D5EAB6F-5F44-4765-8586-8DE97EC23294">Åben</Aktindsigt>
    <CCMMeetingCaseLink xmlns="2D5EAB6F-5F44-4765-8586-8DE97EC23294">
      <Url xsi:nil="true"/>
      <Description xsi:nil="true"/>
    </CCMMeetingCaseLink>
    <CCMAgendaItemId xmlns="2D5EAB6F-5F44-4765-8586-8DE97EC23294">0</CCMAgendaItemId>
    <CCMShouldUpdateAgendaItemTitle xmlns="2d5eab6f-5f44-4765-8586-8de97ec23294">false</CCMShouldUpdateAgendaItemTitle>
    <CCMWorkflowName xmlns="http://schemas.microsoft.com/sharepoint/v3" xsi:nil="true"/>
    <CCMMeetingCaseId xmlns="2D5EAB6F-5F44-4765-8586-8DE97EC23294" xsi:nil="true"/>
    <ReplyTo xmlns="2d5eab6f-5f44-4765-8586-8de97ec23294" xsi:nil="true"/>
    <CaseOwner xmlns="http://schemas.microsoft.com/sharepoint/v3">
      <UserInfo>
        <DisplayName>Rikke Woller Hansen (REHA)</DisplayName>
        <AccountId>1966</AccountId>
        <AccountType/>
      </UserInfo>
    </CaseOwner>
    <Gruppering xmlns="2D5EAB6F-5F44-4765-8586-8DE97EC23294" xsi:nil="true"/>
    <Part xmlns="2d5eab6f-5f44-4765-8586-8de97ec23294"/>
    <CCMMeetingCaseOwner xmlns="2d5eab6f-5f44-4765-8586-8de97ec23294">
      <UserInfo>
        <DisplayName/>
        <AccountId xsi:nil="true"/>
        <AccountType/>
      </UserInfo>
    </CCMMeetingCaseOwner>
    <JuridiskDato xmlns="2D5EAB6F-5F44-4765-8586-8DE97EC23294">2025-04-03T22:00:00+00:00</JuridiskDato>
    <Beskrivelse xmlns="2D5EAB6F-5F44-4765-8586-8DE97EC23294" xsi:nil="true"/>
    <TrackID xmlns="http://schemas.microsoft.com/sharepoint/v3" xsi:nil="true"/>
    <CCMMeetingCaseInstanceId xmlns="2D5EAB6F-5F44-4765-8586-8DE97EC23294" xsi:nil="true"/>
    <Classification xmlns="http://schemas.microsoft.com/sharepoint/v3" xsi:nil="true"/>
    <PostListDate xmlns="http://schemas.microsoft.com/sharepoint/v3/fields" xsi:nil="true"/>
    <SvarPaa xmlns="http://schemas.microsoft.com/sharepoint/v3/fields" xsi:nil="true"/>
    <CCMWorkflowInstanceID xmlns="http://schemas.microsoft.com/sharepoint/v3" xsi:nil="true"/>
    <TaxCatchAll xmlns="676232a4-9a78-4b4d-919e-e9555af37a72">
      <Value>15</Value>
    </TaxCatchAll>
    <Modtagere xmlns="2D5EAB6F-5F44-4765-8586-8DE97EC23294" xsi:nil="true"/>
    <a3c7f3665c3f4ddab65e7e70f16e8438 xmlns="2D5EAB6F-5F44-4765-8586-8DE97EC23294">
      <Terms xmlns="http://schemas.microsoft.com/office/infopath/2007/PartnerControls">
        <TermInfo xmlns="http://schemas.microsoft.com/office/infopath/2007/PartnerControls">
          <TermName xmlns="http://schemas.microsoft.com/office/infopath/2007/PartnerControls">0-FRH-Powerpoint</TermName>
          <TermId xmlns="http://schemas.microsoft.com/office/infopath/2007/PartnerControls">973c94a1-92e4-4f78-8e0e-4f42623b3caa</TermId>
        </TermInfo>
      </Terms>
    </a3c7f3665c3f4ddab65e7e70f16e8438>
    <CCMMultipleTransferTransactionID xmlns="2d5eab6f-5f44-4765-8586-8de97ec23294" xsi:nil="true"/>
    <CCMMetadataExtractionStatus xmlns="http://schemas.microsoft.com/sharepoint/v3">CCMPageCount:InProgress;CCMCommentCount:InProgress</CCMMetadataExtractionStatus>
    <LocalAttachment xmlns="http://schemas.microsoft.com/sharepoint/v3">false</LocalAttachment>
    <Finalized xmlns="http://schemas.microsoft.com/sharepoint/v3">false</Finalized>
    <DocID xmlns="http://schemas.microsoft.com/sharepoint/v3">8384041</DocID>
    <MailHasAttachments xmlns="http://schemas.microsoft.com/sharepoint/v3">false</MailHasAttachments>
    <CaseID xmlns="http://schemas.microsoft.com/sharepoint/v3">EMN-2019-01338</CaseID>
    <RegistrationDate xmlns="http://schemas.microsoft.com/sharepoint/v3" xsi:nil="true"/>
    <CaseRecordNumber xmlns="http://schemas.microsoft.com/sharepoint/v3">0</CaseRecordNumber>
    <Related xmlns="http://schemas.microsoft.com/sharepoint/v3">false</Related>
    <WasEncrypted xmlns="http://schemas.microsoft.com/sharepoint/v3">false</WasEncrypted>
    <WasSigned xmlns="http://schemas.microsoft.com/sharepoint/v3">false</WasSigned>
    <CCMCommentCount xmlns="http://schemas.microsoft.com/sharepoint/v3">0</CCMCommentCount>
    <CCMWorkflowStatus xmlns="http://schemas.microsoft.com/sharepoint/v3" xsi:nil="true"/>
    <CCMPreviewAnnotationsTasks xmlns="http://schemas.microsoft.com/sharepoint/v3">0</CCMPreviewAnnotationsTasks>
    <CCMConversation xmlns="http://schemas.microsoft.com/sharepoint/v3" xsi:nil="true"/>
    <CCMPageCount xmlns="http://schemas.microsoft.com/sharepoint/v3">0</CCMPageCount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GetOrganized dokument" ma:contentTypeID="0x010100AC085CFC53BC46CEA2EADE194AD9D482001FBBDB6CD168D543966190FB3CA2B409" ma:contentTypeVersion="18" ma:contentTypeDescription="GetOrganized dokument" ma:contentTypeScope="" ma:versionID="a620283e0666bf70c414ee6b563cc823">
  <xsd:schema xmlns:xsd="http://www.w3.org/2001/XMLSchema" xmlns:xs="http://www.w3.org/2001/XMLSchema" xmlns:p="http://schemas.microsoft.com/office/2006/metadata/properties" xmlns:ns1="http://schemas.microsoft.com/sharepoint/v3" xmlns:ns2="2D5EAB6F-5F44-4765-8586-8DE97EC23294" xmlns:ns3="676232a4-9a78-4b4d-919e-e9555af37a72" xmlns:ns4="2d5eab6f-5f44-4765-8586-8de97ec23294" xmlns:ns5="bdb96643-4ffa-44e5-8bd4-fbdee121e77b" xmlns:ns6="http://schemas.microsoft.com/sharepoint/v3/fields" xmlns:ns7="05a6fd1a-fbab-441d-bb30-ed11cb801188" targetNamespace="http://schemas.microsoft.com/office/2006/metadata/properties" ma:root="true" ma:fieldsID="2e7a1726e074ed61fb522e197e23565e" ns1:_="" ns2:_="" ns3:_="" ns4:_="" ns5:_="" ns6:_="" ns7:_="">
    <xsd:import namespace="http://schemas.microsoft.com/sharepoint/v3"/>
    <xsd:import namespace="2D5EAB6F-5F44-4765-8586-8DE97EC23294"/>
    <xsd:import namespace="676232a4-9a78-4b4d-919e-e9555af37a72"/>
    <xsd:import namespace="2d5eab6f-5f44-4765-8586-8de97ec23294"/>
    <xsd:import namespace="bdb96643-4ffa-44e5-8bd4-fbdee121e77b"/>
    <xsd:import namespace="http://schemas.microsoft.com/sharepoint/v3/fields"/>
    <xsd:import namespace="05a6fd1a-fbab-441d-bb30-ed11cb801188"/>
    <xsd:element name="properties">
      <xsd:complexType>
        <xsd:sequence>
          <xsd:element name="documentManagement">
            <xsd:complexType>
              <xsd:all>
                <xsd:element ref="ns2:Beskrivelse" minOccurs="0"/>
                <xsd:element ref="ns2:Gruppering" minOccurs="0"/>
                <xsd:element ref="ns1:CaseOwner" minOccurs="0"/>
                <xsd:element ref="ns2:JuridiskDato" minOccurs="0"/>
                <xsd:element ref="ns2:Aktindsigt"/>
                <xsd:element ref="ns1:Korrespondance"/>
                <xsd:element ref="ns2:Afsender" minOccurs="0"/>
                <xsd:element ref="ns2:Modtagere" minOccurs="0"/>
                <xsd:element ref="ns2:IOMStatus" minOccurs="0"/>
                <xsd:element ref="ns2:CCMAgendaDocumentStatus" minOccurs="0"/>
                <xsd:element ref="ns2:CCMAgendaStatus" minOccurs="0"/>
                <xsd:element ref="ns2:CCMMeetingCaseLink" minOccurs="0"/>
                <xsd:element ref="ns1:TrackID" minOccurs="0"/>
                <xsd:element ref="ns1:CCMCognitiveType" minOccurs="0"/>
                <xsd:element ref="ns1:Classification" minOccurs="0"/>
                <xsd:element ref="ns1:CaseID" minOccurs="0"/>
                <xsd:element ref="ns1:DocID" minOccurs="0"/>
                <xsd:element ref="ns1:Finalized" minOccurs="0"/>
                <xsd:element ref="ns1:Related" minOccurs="0"/>
                <xsd:element ref="ns1:RegistrationDate" minOccurs="0"/>
                <xsd:element ref="ns1:CaseRecordNumber" minOccurs="0"/>
                <xsd:element ref="ns1:LocalAttachment" minOccurs="0"/>
                <xsd:element ref="ns1:CCMTemplateName" minOccurs="0"/>
                <xsd:element ref="ns1:CCMTemplateVersion" minOccurs="0"/>
                <xsd:element ref="ns1:CCMTemplateID" minOccurs="0"/>
                <xsd:element ref="ns1:CCMSystemID" minOccurs="0"/>
                <xsd:element ref="ns1:WasEncrypted" minOccurs="0"/>
                <xsd:element ref="ns1:WasSigned" minOccurs="0"/>
                <xsd:element ref="ns1:MailHasAttachments" minOccurs="0"/>
                <xsd:element ref="ns1:CCMConversation" minOccurs="0"/>
                <xsd:element ref="ns2:a3c7f3665c3f4ddab65e7e70f16e8438" minOccurs="0"/>
                <xsd:element ref="ns3:TaxCatchAll" minOccurs="0"/>
                <xsd:element ref="ns2:CCMMeetingCaseId" minOccurs="0"/>
                <xsd:element ref="ns2:CCMMeetingCaseInstanceId" minOccurs="0"/>
                <xsd:element ref="ns2:CCMAgendaItemId" minOccurs="0"/>
                <xsd:element ref="ns2:AgendaStatusIcon" minOccurs="0"/>
                <xsd:element ref="ns1:CCMOriginalDocID" minOccurs="0"/>
                <xsd:element ref="ns4:CCMMultipleTransferTransactionID" minOccurs="0"/>
                <xsd:element ref="ns5:SharedWithUsers" minOccurs="0"/>
                <xsd:element ref="ns4:ErFortrolig" minOccurs="0"/>
                <xsd:element ref="ns4:CCMShouldUpdateAgendaItemTitle" minOccurs="0"/>
                <xsd:element ref="ns1:CCMMetadataExtractionStatus" minOccurs="0"/>
                <xsd:element ref="ns1:CCMPageCount" minOccurs="0"/>
                <xsd:element ref="ns1:CCMCommentCount" minOccurs="0"/>
                <xsd:element ref="ns1:CCMPreviewAnnotationsTasks" minOccurs="0"/>
                <xsd:element ref="ns6:PostListDate" minOccurs="0"/>
                <xsd:element ref="ns6:SvarPaa" minOccurs="0"/>
                <xsd:element ref="ns7:ErBesvaret" minOccurs="0"/>
                <xsd:element ref="ns1:CCMWorkflowInstanceID" minOccurs="0"/>
                <xsd:element ref="ns1:CCMWorkflowStatus" minOccurs="0"/>
                <xsd:element ref="ns1:CCMWorkflowName" minOccurs="0"/>
                <xsd:element ref="ns1:CCMWorkflowSpecialAccess" minOccurs="0"/>
                <xsd:element ref="ns1:CCMWorkflowSpecialReadAccess" minOccurs="0"/>
                <xsd:element ref="ns1:CCMWorkflowDidBrokePermissions" minOccurs="0"/>
                <xsd:element ref="ns4:Frist" minOccurs="0"/>
                <xsd:element ref="ns4:ReplyTo" minOccurs="0"/>
                <xsd:element ref="ns4:Part" minOccurs="0"/>
                <xsd:element ref="ns4:CCMMeetingCaseOwn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aseOwner" ma:index="4" nillable="true" ma:displayName="Dokumentansvarlig" ma:default="62;#Maika Wissing Mumm Nikolajsen (MANK)" ma:description="Skriv navn eller initialer" ma:list="UserInfo" ma:SearchPeopleOnly="false" ma:SharePointGroup="0" ma:internalName="Case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Korrespondance" ma:index="7" ma:displayName="Korrespondance" ma:default="Intern" ma:description="Vælg om dokumentet er internt, indgående eller udgående" ma:format="Dropdown" ma:internalName="Korrespondance">
      <xsd:simpleType>
        <xsd:restriction base="dms:Choice">
          <xsd:enumeration value="Intern"/>
          <xsd:enumeration value="Indgående"/>
          <xsd:enumeration value="Udgående"/>
        </xsd:restriction>
      </xsd:simpleType>
    </xsd:element>
    <xsd:element name="TrackID" ma:index="15" nillable="true" ma:displayName="TrackID" ma:internalName="TrackID">
      <xsd:simpleType>
        <xsd:restriction base="dms:Note">
          <xsd:maxLength value="255"/>
        </xsd:restriction>
      </xsd:simpleType>
    </xsd:element>
    <xsd:element name="CCMCognitiveType" ma:index="17" nillable="true" ma:displayName="CognitiveType" ma:decimals="0" ma:description="" ma:internalName="CCMCognitiveType" ma:readOnly="false">
      <xsd:simpleType>
        <xsd:restriction base="dms:Number"/>
      </xsd:simpleType>
    </xsd:element>
    <xsd:element name="Classification" ma:index="20" nillable="true" ma:displayName="Klassifikation" ma:hidden="true" ma:internalName="Classification">
      <xsd:simpleType>
        <xsd:restriction base="dms:Choice">
          <xsd:enumeration value="Offentlig"/>
          <xsd:enumeration value="Intern"/>
          <xsd:enumeration value="Fortrolig"/>
        </xsd:restriction>
      </xsd:simpleType>
    </xsd:element>
    <xsd:element name="CaseID" ma:index="21" nillable="true" ma:displayName="Sags ID" ma:default="Tildeler" ma:internalName="CaseID" ma:readOnly="true">
      <xsd:simpleType>
        <xsd:restriction base="dms:Text"/>
      </xsd:simpleType>
    </xsd:element>
    <xsd:element name="DocID" ma:index="22" nillable="true" ma:displayName="Dok ID" ma:default="Tildeler" ma:internalName="DocID" ma:readOnly="true">
      <xsd:simpleType>
        <xsd:restriction base="dms:Text"/>
      </xsd:simpleType>
    </xsd:element>
    <xsd:element name="Finalized" ma:index="23" nillable="true" ma:displayName="Endeligt" ma:default="False" ma:internalName="Finalized" ma:readOnly="true">
      <xsd:simpleType>
        <xsd:restriction base="dms:Boolean"/>
      </xsd:simpleType>
    </xsd:element>
    <xsd:element name="Related" ma:index="24" nillable="true" ma:displayName="Vedhæftet dokument" ma:default="False" ma:internalName="Related" ma:readOnly="true">
      <xsd:simpleType>
        <xsd:restriction base="dms:Boolean"/>
      </xsd:simpleType>
    </xsd:element>
    <xsd:element name="RegistrationDate" ma:index="25" nillable="true" ma:displayName="Registrerings dato" ma:format="DateTime" ma:internalName="RegistrationDate" ma:readOnly="true">
      <xsd:simpleType>
        <xsd:restriction base="dms:DateTime"/>
      </xsd:simpleType>
    </xsd:element>
    <xsd:element name="CaseRecordNumber" ma:index="26" nillable="true" ma:displayName="Akt ID" ma:decimals="0" ma:default="0" ma:internalName="CaseRecordNumber" ma:readOnly="true">
      <xsd:simpleType>
        <xsd:restriction base="dms:Number"/>
      </xsd:simpleType>
    </xsd:element>
    <xsd:element name="LocalAttachment" ma:index="27" nillable="true" ma:displayName="Lokalt bilag" ma:default="False" ma:description="" ma:internalName="LocalAttachment" ma:readOnly="true">
      <xsd:simpleType>
        <xsd:restriction base="dms:Boolean"/>
      </xsd:simpleType>
    </xsd:element>
    <xsd:element name="CCMTemplateName" ma:index="28" nillable="true" ma:displayName="Skabelon navn" ma:internalName="CCMTemplateName" ma:readOnly="true">
      <xsd:simpleType>
        <xsd:restriction base="dms:Text"/>
      </xsd:simpleType>
    </xsd:element>
    <xsd:element name="CCMTemplateVersion" ma:index="29" nillable="true" ma:displayName="Skabelon version" ma:internalName="CCMTemplateVersion" ma:readOnly="true">
      <xsd:simpleType>
        <xsd:restriction base="dms:Text"/>
      </xsd:simpleType>
    </xsd:element>
    <xsd:element name="CCMTemplateID" ma:index="30" nillable="true" ma:displayName="CCMTemplateID" ma:decimals="0" ma:default="0" ma:hidden="true" ma:internalName="CCMTemplateID" ma:readOnly="true">
      <xsd:simpleType>
        <xsd:restriction base="dms:Number"/>
      </xsd:simpleType>
    </xsd:element>
    <xsd:element name="CCMSystemID" ma:index="31" nillable="true" ma:displayName="CCMSystemID" ma:hidden="true" ma:internalName="CCMSystemID" ma:readOnly="true">
      <xsd:simpleType>
        <xsd:restriction base="dms:Text"/>
      </xsd:simpleType>
    </xsd:element>
    <xsd:element name="WasEncrypted" ma:index="32" nillable="true" ma:displayName="Krypteret" ma:default="False" ma:internalName="WasEncrypted" ma:readOnly="true">
      <xsd:simpleType>
        <xsd:restriction base="dms:Boolean"/>
      </xsd:simpleType>
    </xsd:element>
    <xsd:element name="WasSigned" ma:index="33" nillable="true" ma:displayName="Signeret" ma:default="False" ma:internalName="WasSigned" ma:readOnly="true">
      <xsd:simpleType>
        <xsd:restriction base="dms:Boolean"/>
      </xsd:simpleType>
    </xsd:element>
    <xsd:element name="MailHasAttachments" ma:index="34" nillable="true" ma:displayName="E-mail har vedhæftede filer" ma:default="False" ma:internalName="MailHasAttachments" ma:readOnly="true">
      <xsd:simpleType>
        <xsd:restriction base="dms:Boolean"/>
      </xsd:simpleType>
    </xsd:element>
    <xsd:element name="CCMConversation" ma:index="35" nillable="true" ma:displayName="Samtale" ma:description="" ma:internalName="CCMConversation" ma:readOnly="true">
      <xsd:simpleType>
        <xsd:restriction base="dms:Text"/>
      </xsd:simpleType>
    </xsd:element>
    <xsd:element name="CCMOriginalDocID" ma:index="46" nillable="true" ma:displayName="Originalt Dok ID" ma:description="" ma:internalName="CCMOriginalDocID" ma:readOnly="true">
      <xsd:simpleType>
        <xsd:restriction base="dms:Text"/>
      </xsd:simpleType>
    </xsd:element>
    <xsd:element name="CCMMetadataExtractionStatus" ma:index="54" nillable="true" ma:displayName="CCMMetadataExtractionStatus" ma:default="CCMPageCount:InProgress;CCMCommentCount:InProgress" ma:hidden="true" ma:internalName="CCMMetadataExtractionStatus" ma:readOnly="false">
      <xsd:simpleType>
        <xsd:restriction base="dms:Text"/>
      </xsd:simpleType>
    </xsd:element>
    <xsd:element name="CCMPageCount" ma:index="55" nillable="true" ma:displayName="Sider" ma:decimals="0" ma:description="" ma:internalName="CCMPageCount" ma:readOnly="true">
      <xsd:simpleType>
        <xsd:restriction base="dms:Number"/>
      </xsd:simpleType>
    </xsd:element>
    <xsd:element name="CCMCommentCount" ma:index="56" nillable="true" ma:displayName="Kommentarer" ma:decimals="0" ma:description="" ma:internalName="CCMCommentCount" ma:readOnly="true">
      <xsd:simpleType>
        <xsd:restriction base="dms:Number"/>
      </xsd:simpleType>
    </xsd:element>
    <xsd:element name="CCMPreviewAnnotationsTasks" ma:index="57" nillable="true" ma:displayName="Opgaver" ma:decimals="0" ma:description="" ma:internalName="CCMPreviewAnnotationsTasks" ma:readOnly="true">
      <xsd:simpleType>
        <xsd:restriction base="dms:Number"/>
      </xsd:simpleType>
    </xsd:element>
    <xsd:element name="CCMWorkflowInstanceID" ma:index="61" nillable="true" ma:displayName="Workflow" ma:internalName="CCMWorkflowInstanceID">
      <xsd:simpleType>
        <xsd:restriction base="dms:Text">
          <xsd:maxLength value="255"/>
        </xsd:restriction>
      </xsd:simpleType>
    </xsd:element>
    <xsd:element name="CCMWorkflowStatus" ma:index="62" nillable="true" ma:displayName="Workflow status" ma:description="" ma:format="Dropdown" ma:internalName="CCMWorkflowStatus" ma:readOnly="true">
      <xsd:simpleType>
        <xsd:restriction base="dms:Choice">
          <xsd:enumeration value="Tom"/>
          <xsd:enumeration value="I gang"/>
          <xsd:enumeration value="Godkendt"/>
          <xsd:enumeration value="Betinget godkendt"/>
          <xsd:enumeration value="Afvist"/>
          <xsd:enumeration value="Afbrudt"/>
          <xsd:enumeration value="Afsluttet"/>
        </xsd:restriction>
      </xsd:simpleType>
    </xsd:element>
    <xsd:element name="CCMWorkflowName" ma:index="63" nillable="true" ma:displayName="Workflow navn" ma:internalName="CCMWorkflowName">
      <xsd:simpleType>
        <xsd:restriction base="dms:Text">
          <xsd:maxLength value="255"/>
        </xsd:restriction>
      </xsd:simpleType>
    </xsd:element>
    <xsd:element name="CCMWorkflowSpecialAccess" ma:index="64" nillable="true" ma:displayName="Særlig adgang" ma:hidden="true" ma:internalName="CCMWorkflowSpecialAccess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CMWorkflowSpecialReadAccess" ma:index="65" nillable="true" ma:displayName="Særlig læse adgang" ma:hidden="true" ma:internalName="CCMWorkflowSpecialReadAccess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CMWorkflowDidBrokePermissions" ma:index="66" nillable="true" ma:displayName="Workflowet påtrykte særlige rettigheder" ma:default="False" ma:hidden="true" ma:internalName="CCMWorkflowDidBrokePermissions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EAB6F-5F44-4765-8586-8DE97EC23294" elementFormDefault="qualified">
    <xsd:import namespace="http://schemas.microsoft.com/office/2006/documentManagement/types"/>
    <xsd:import namespace="http://schemas.microsoft.com/office/infopath/2007/PartnerControls"/>
    <xsd:element name="Beskrivelse" ma:index="2" nillable="true" ma:displayName="Dokumentbeskrivelse" ma:description="Beskriv hvad dokumentet indeholder" ma:internalName="Beskrivelse">
      <xsd:simpleType>
        <xsd:restriction base="dms:Note">
          <xsd:maxLength value="255"/>
        </xsd:restriction>
      </xsd:simpleType>
    </xsd:element>
    <xsd:element name="Gruppering" ma:index="3" nillable="true" ma:displayName="Gruppering" ma:description="Gruppering bruges til at skabe overblik i sagen - du kan &quot;gruppere&quot; dine dokumenter ved at skrive det samme i dette felt på de dokumenter, som skal i samme gruppering. Det kan sammenlignes med navnet på mapper i stifinder" ma:internalName="Gruppering">
      <xsd:simpleType>
        <xsd:union memberTypes="dms:Text">
          <xsd:simpleType>
            <xsd:restriction base="dms:Choice">
              <xsd:enumeration value="Administrationsmøder"/>
              <xsd:enumeration value="Afstemningsskema"/>
              <xsd:enumeration value="Artskontoplan"/>
              <xsd:enumeration value="Autosvar for CSP"/>
              <xsd:enumeration value="Bangsbo Aktivitetscenter"/>
              <xsd:enumeration value="Bangsbo Aktivitetscenter &amp; Cafe"/>
              <xsd:enumeration value="Bangsbo Hjemmepleje &amp; Sygepleje"/>
              <xsd:enumeration value="Betalingsplaner"/>
              <xsd:enumeration value="Betalingstilsagn"/>
              <xsd:enumeration value="Bilagskontrol"/>
              <xsd:enumeration value="Cloostårnet"/>
              <xsd:enumeration value="Dagcentret Ingeborgvej"/>
              <xsd:enumeration value="Danmarks Statistik"/>
              <xsd:enumeration value="Definition af intern og eksternt salg"/>
              <xsd:enumeration value="Demens"/>
              <xsd:enumeration value="Diverse"/>
              <xsd:enumeration value="Diverse Pia"/>
              <xsd:enumeration value="Dybvad Aktivitetscenter"/>
              <xsd:enumeration value="Dyre enkelt sager"/>
              <xsd:enumeration value="EAN-nummer"/>
              <xsd:enumeration value="El-cykler"/>
              <xsd:enumeration value="Elevområdet "/>
              <xsd:enumeration value="Ferie"/>
              <xsd:enumeration value="Ferieplaner"/>
              <xsd:enumeration value="Flex"/>
              <xsd:enumeration value="Folder"/>
              <xsd:enumeration value="For"/>
              <xsd:enumeration value="Forsikringssager - Dorthe"/>
              <xsd:enumeration value="Forsikringssager - Pia"/>
              <xsd:enumeration value="Forskudskassen Havhærhus"/>
              <xsd:enumeration value="Forskudskassen Rådhuscenteret"/>
              <xsd:enumeration value="Frivillige foreninger"/>
              <xsd:enumeration value="Gaveregulativ"/>
              <xsd:enumeration value="GPS - PSP- og ART-konti"/>
              <xsd:enumeration value="Guide til mødesag"/>
              <xsd:enumeration value="Guide til Yammer"/>
              <xsd:enumeration value="Guides"/>
              <xsd:enumeration value="Havhærhus Forskudskassen"/>
              <xsd:enumeration value="Hjemmeplejebiler"/>
              <xsd:enumeration value="Huskeliste"/>
              <xsd:enumeration value="Hævning af penge"/>
              <xsd:enumeration value="Håndbog til lederne"/>
              <xsd:enumeration value="Indkøb"/>
              <xsd:enumeration value="Ingeborghus"/>
              <xsd:enumeration value="Introhæfte Bangsbo Hjemmepleje"/>
              <xsd:enumeration value="IT-udstyr i Sekretariatet"/>
              <xsd:enumeration value="Jobrotation"/>
              <xsd:enumeration value="Kasseinstrukser"/>
              <xsd:enumeration value="Klippekort"/>
              <xsd:enumeration value="Klippekort 2018"/>
              <xsd:enumeration value="Kontingenter 2016"/>
              <xsd:enumeration value="Kopimaskine Kælder"/>
              <xsd:enumeration value="Købekort"/>
              <xsd:enumeration value="Levebo Bangsbo"/>
              <xsd:enumeration value="Lis Andersen (Frederikshavn kommune)"/>
              <xsd:enumeration value="Liste til omstillingen"/>
              <xsd:enumeration value="Louises opgaver/guides"/>
              <xsd:enumeration value="Lync"/>
              <xsd:enumeration value="Mentorordning"/>
              <xsd:enumeration value="Mentorstøtte Bangsbo 2. halvår 2018"/>
              <xsd:enumeration value="Mentortilskud"/>
              <xsd:enumeration value="Modtaget digital post"/>
              <xsd:enumeration value="Modtaget digitalt post"/>
              <xsd:enumeration value="Moms"/>
              <xsd:enumeration value="Mors - Rydningserklæring"/>
              <xsd:enumeration value="Nedbrbud på nødkald eller øvrige beredskabdssituationer"/>
              <xsd:enumeration value="Opgavefordeling i Administrationen"/>
              <xsd:enumeration value="Opgaver elever"/>
              <xsd:enumeration value="Opsætning af scanner"/>
              <xsd:enumeration value="Opus"/>
              <xsd:enumeration value="Organisationsdiagram"/>
              <xsd:enumeration value="Overblik over samarbejdsrum"/>
              <xsd:enumeration value="Pension"/>
              <xsd:enumeration value="Personlig assistance - refusion"/>
              <xsd:enumeration value="Plejecentrene"/>
              <xsd:enumeration value="P-numre i CSP"/>
              <xsd:enumeration value="Post"/>
              <xsd:enumeration value="Postfordeling"/>
              <xsd:enumeration value="Postfordeling "/>
              <xsd:enumeration value="Postfordeling Taxon"/>
              <xsd:enumeration value="Postlister"/>
              <xsd:enumeration value="Procedurer ved ferie/fravær og befordring"/>
              <xsd:enumeration value="Projekter"/>
              <xsd:enumeration value="RAV "/>
              <xsd:enumeration value="Rådhus dage"/>
              <xsd:enumeration value="Rådhuscentret"/>
              <xsd:enumeration value="Samarbejdsportalen"/>
              <xsd:enumeration value="Skabelon til forretningsorden til LokalMED"/>
              <xsd:enumeration value="skabeloner"/>
              <xsd:enumeration value="Skadesanmeldelse"/>
              <xsd:enumeration value="Skagen Aktitetscenter &amp; Cafe"/>
              <xsd:enumeration value="Skagen Aktivitetscenter &amp; Cafe"/>
              <xsd:enumeration value="Skånejob - refusion"/>
              <xsd:enumeration value="Socialudvalget bevilliget 4.000 kr til hvert plejecenter"/>
              <xsd:enumeration value="SPSS Licens"/>
              <xsd:enumeration value="Status"/>
              <xsd:enumeration value="Stillingsopslag"/>
              <xsd:enumeration value="Strandgården Aktivitet/Cafe"/>
              <xsd:enumeration value="Strandgården Aktivitét/Cafe"/>
              <xsd:enumeration value="Sundhedspolitik 2021-2024"/>
              <xsd:enumeration value="SurveyXact"/>
              <xsd:enumeration value="Taxon"/>
              <xsd:enumeration value="Taxon vejledning"/>
              <xsd:enumeration value="TDC"/>
              <xsd:enumeration value="TDC "/>
              <xsd:enumeration value="Telefon- og vejliste"/>
              <xsd:enumeration value="Telefon- og vejlister"/>
              <xsd:enumeration value="Telefonliste"/>
              <xsd:enumeration value="Telenor"/>
              <xsd:enumeration value="test"/>
              <xsd:enumeration value="Tilstedeværelse på kontoret (eftermiddag) "/>
              <xsd:enumeration value="Tjekliste ved lederskifte"/>
              <xsd:enumeration value="Tomgangsboliger"/>
              <xsd:enumeration value="True Trade"/>
              <xsd:enumeration value="Turister"/>
              <xsd:enumeration value="Udrulning Windows 7"/>
              <xsd:enumeration value="Vejledning"/>
              <xsd:enumeration value="Vejledning - videresende link til rapporter i Opus"/>
              <xsd:enumeration value="Vejledning rapporter Jytte og Susannes område"/>
              <xsd:enumeration value="Vejliste"/>
              <xsd:enumeration value="Velkomst"/>
              <xsd:enumeration value="Velkomst og introduktion"/>
              <xsd:enumeration value="Økonomi Centerchef"/>
              <xsd:enumeration value="Østervrå Aktivitetscenter"/>
              <xsd:maxLength value="255"/>
            </xsd:restriction>
          </xsd:simpleType>
        </xsd:union>
      </xsd:simpleType>
    </xsd:element>
    <xsd:element name="JuridiskDato" ma:index="5" nillable="true" ma:displayName="Juridisk dato" ma:default="[today]" ma:description="Den dato dokumentet er gældende fra. Fx ved breve: den dato brevet er sendt, eller ved en dagsorden: den dato mødet er holdt." ma:format="DateOnly" ma:internalName="JuridiskDato">
      <xsd:simpleType>
        <xsd:restriction base="dms:DateTime"/>
      </xsd:simpleType>
    </xsd:element>
    <xsd:element name="Aktindsigt" ma:index="6" ma:displayName="Aktindsigt" ma:default="Åben" ma:description="Vælg &quot;Lukket&quot; hvis dokumentet har personfølsomt eller forretningsmæssigt indhold eller hvis der er tale om interne arbejdsdokumenter" ma:format="Dropdown" ma:internalName="Aktindsigt">
      <xsd:simpleType>
        <xsd:restriction base="dms:Choice">
          <xsd:enumeration value="Åben"/>
          <xsd:enumeration value="Lukket"/>
        </xsd:restriction>
      </xsd:simpleType>
    </xsd:element>
    <xsd:element name="Afsender" ma:index="8" nillable="true" ma:displayName="Afsender" ma:description="Hvis der fx er tale om en mail, vil afsenderen automatisk komme ind i dette felt" ma:internalName="Afsender">
      <xsd:simpleType>
        <xsd:restriction base="dms:Text">
          <xsd:maxLength value="255"/>
        </xsd:restriction>
      </xsd:simpleType>
    </xsd:element>
    <xsd:element name="Modtagere" ma:index="9" nillable="true" ma:displayName="Modtagere" ma:description="Hvis der fx er tale om en mail, vil der i dette felt stå, hvem har modtaget mailen" ma:internalName="Modtagere">
      <xsd:simpleType>
        <xsd:restriction base="dms:Note"/>
      </xsd:simpleType>
    </xsd:element>
    <xsd:element name="IOMStatus" ma:index="10" nillable="true" ma:displayName="IOMStatus" ma:description="Udfyldes automatisk ved afsendelse fra sagen - Input/Output-Management status" ma:internalName="IOMStatus">
      <xsd:simpleType>
        <xsd:restriction base="dms:Text">
          <xsd:maxLength value="255"/>
        </xsd:restriction>
      </xsd:simpleType>
    </xsd:element>
    <xsd:element name="CCMAgendaDocumentStatus" ma:index="12" nillable="true" ma:displayName="Status  for dagsordensdokument" ma:default="Under udarbejdelse" ma:description="Bruges kun hvis dokumentet er et dagsordenspunkt, som skal behandles i en mødesag" ma:format="Dropdown" ma:internalName="CCMAgendaDocumentStatus">
      <xsd:simpleType>
        <xsd:restriction base="dms:Choice">
          <xsd:enumeration value="Udkast"/>
          <xsd:enumeration value="Under udarbejdelse"/>
          <xsd:enumeration value="Endelig"/>
        </xsd:restriction>
      </xsd:simpleType>
    </xsd:element>
    <xsd:element name="CCMAgendaStatus" ma:index="13" nillable="true" ma:displayName="Dagsordenstatus" ma:default="" ma:format="Dropdown" ma:internalName="CCMAgendaStatus">
      <xsd:simpleType>
        <xsd:restriction base="dms:Choice">
          <xsd:enumeration value="Anmeldt"/>
          <xsd:enumeration value="Optaget på dagsorden"/>
          <xsd:enumeration value="Behandlet"/>
          <xsd:enumeration value="Afvist til dagsorden"/>
          <xsd:enumeration value="Fjernet fra dagsorden"/>
        </xsd:restriction>
      </xsd:simpleType>
    </xsd:element>
    <xsd:element name="CCMMeetingCaseLink" ma:index="14" nillable="true" ma:displayName="Mødesag" ma:format="Hyperlink" ma:internalName="CCMMeetingCase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3c7f3665c3f4ddab65e7e70f16e8438" ma:index="36" nillable="true" ma:taxonomy="true" ma:internalName="a3c7f3665c3f4ddab65e7e70f16e8438" ma:taxonomyFieldName="Dokumenttype" ma:displayName="Dokumentklassificering" ma:default="" ma:fieldId="{a3c7f366-5c3f-4dda-b65e-7e70f16e8438}" ma:sspId="14f961d8-245d-4176-9082-53ede0941ef4" ma:termSetId="2a4879fc-ae04-4bed-bb2c-c61845ab3bd7" ma:anchorId="5d7347f3-3515-49d5-b60f-5ace0fc343c1" ma:open="false" ma:isKeyword="false">
      <xsd:complexType>
        <xsd:sequence>
          <xsd:element ref="pc:Terms" minOccurs="0" maxOccurs="1"/>
        </xsd:sequence>
      </xsd:complexType>
    </xsd:element>
    <xsd:element name="CCMMeetingCaseId" ma:index="40" nillable="true" ma:displayName="CCMMeetingCaseId" ma:hidden="true" ma:internalName="CCMMeetingCaseId">
      <xsd:simpleType>
        <xsd:restriction base="dms:Text">
          <xsd:maxLength value="255"/>
        </xsd:restriction>
      </xsd:simpleType>
    </xsd:element>
    <xsd:element name="CCMMeetingCaseInstanceId" ma:index="41" nillable="true" ma:displayName="CCMMeetingCaseInstanceId" ma:hidden="true" ma:internalName="CCMMeetingCaseInstanceId">
      <xsd:simpleType>
        <xsd:restriction base="dms:Text">
          <xsd:maxLength value="255"/>
        </xsd:restriction>
      </xsd:simpleType>
    </xsd:element>
    <xsd:element name="CCMAgendaItemId" ma:index="42" nillable="true" ma:displayName="CCMAgendaItemId" ma:decimals="0" ma:hidden="true" ma:internalName="CCMAgendaItemId">
      <xsd:simpleType>
        <xsd:restriction base="dms:Number"/>
      </xsd:simpleType>
    </xsd:element>
    <xsd:element name="AgendaStatusIcon" ma:index="43" nillable="true" ma:displayName="Ikon for dagsordensstatus" ma:internalName="AgendaStatusIcon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6232a4-9a78-4b4d-919e-e9555af37a72" elementFormDefault="qualified">
    <xsd:import namespace="http://schemas.microsoft.com/office/2006/documentManagement/types"/>
    <xsd:import namespace="http://schemas.microsoft.com/office/infopath/2007/PartnerControls"/>
    <xsd:element name="TaxCatchAll" ma:index="37" nillable="true" ma:displayName="Taxonomy Catch All Column" ma:hidden="true" ma:list="{49bc264e-616b-4f12-a08b-bcf3bf866176}" ma:internalName="TaxCatchAll" ma:showField="CatchAllData" ma:web="676232a4-9a78-4b4d-919e-e9555af37a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eab6f-5f44-4765-8586-8de97ec23294" elementFormDefault="qualified">
    <xsd:import namespace="http://schemas.microsoft.com/office/2006/documentManagement/types"/>
    <xsd:import namespace="http://schemas.microsoft.com/office/infopath/2007/PartnerControls"/>
    <xsd:element name="CCMMultipleTransferTransactionID" ma:index="49" nillable="true" ma:displayName="CCMMultipleTransferTransactionID" ma:hidden="true" ma:internalName="CCMMultipleTransferTransactionID">
      <xsd:simpleType>
        <xsd:restriction base="dms:Unknown"/>
      </xsd:simpleType>
    </xsd:element>
    <xsd:element name="ErFortrolig" ma:index="51" nillable="true" ma:displayName="ErFortrolig" ma:default="0" ma:internalName="ErFortrolig">
      <xsd:simpleType>
        <xsd:restriction base="dms:Text"/>
      </xsd:simpleType>
    </xsd:element>
    <xsd:element name="CCMShouldUpdateAgendaItemTitle" ma:index="53" nillable="true" ma:displayName="Skal titlen på de(t) relaterede dagsordenspunkt(er) også ændres?" ma:internalName="CCMShouldUpdateAgendaItemTitle">
      <xsd:simpleType>
        <xsd:restriction base="dms:Boolean"/>
      </xsd:simpleType>
    </xsd:element>
    <xsd:element name="Frist" ma:index="67" nillable="true" ma:displayName="Frist" ma:format="DateTime" ma:internalName="Frist">
      <xsd:simpleType>
        <xsd:restriction base="dms:DateTime"/>
      </xsd:simpleType>
    </xsd:element>
    <xsd:element name="ReplyTo" ma:index="68" nillable="true" ma:displayName="Besvarelse fra" ma:internalName="ReplyTo">
      <xsd:simpleType>
        <xsd:restriction base="dms:Text"/>
      </xsd:simpleType>
    </xsd:element>
    <xsd:element name="Part" ma:index="69" nillable="true" ma:displayName="Part" ma:list="45b3447f-eff4-4715-a8bf-f5a3dce5d0fd" ma:internalName="Part" ma:showField="FullNam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MMeetingCaseOwner" ma:index="70" nillable="true" ma:displayName="Dagsordenssamler" ma:SharePointGroup="0" ma:internalName="CCMMeetingCase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b96643-4ffa-44e5-8bd4-fbdee121e77b" elementFormDefault="qualified">
    <xsd:import namespace="http://schemas.microsoft.com/office/2006/documentManagement/types"/>
    <xsd:import namespace="http://schemas.microsoft.com/office/infopath/2007/PartnerControls"/>
    <xsd:element name="SharedWithUsers" ma:index="50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PostListDate" ma:index="58" nillable="true" ma:displayName="Skal tilføjes til postliste" ma:description="Udfyldes automatisk når dokumentet journaliseres. Indgående: dags dato. Udgående: dags dato + tre hverdage" ma:format="DateOnly" ma:internalName="PostListDate">
      <xsd:simpleType>
        <xsd:restriction base="dms:DateTime"/>
      </xsd:simpleType>
    </xsd:element>
    <xsd:element name="SvarPaa" ma:index="59" nillable="true" ma:displayName="Svar på" ma:description="Udfyldes, hvis dette er et svar på et indgående dokument" ma:list="{2d5eab6f-5f44-4765-8586-8de97ec23294}" ma:internalName="SvarPaa" ma:showField="Titl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a6fd1a-fbab-441d-bb30-ed11cb801188" elementFormDefault="qualified">
    <xsd:import namespace="http://schemas.microsoft.com/office/2006/documentManagement/types"/>
    <xsd:import namespace="http://schemas.microsoft.com/office/infopath/2007/PartnerControls"/>
    <xsd:element name="ErBesvaret" ma:index="60" nillable="true" ma:displayName="Er besvaret?" ma:default="0" ma:hidden="true" ma:internalName="ErBesvaret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4" ma:displayName="Indhol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F15A47-FA57-421E-B63B-97E902CD6B64}">
  <ds:schemaRefs>
    <ds:schemaRef ds:uri="http://schemas.openxmlformats.org/package/2006/metadata/core-properties"/>
    <ds:schemaRef ds:uri="http://purl.org/dc/terms/"/>
    <ds:schemaRef ds:uri="2D5EAB6F-5F44-4765-8586-8DE97EC23294"/>
    <ds:schemaRef ds:uri="http://schemas.microsoft.com/sharepoint/v3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05a6fd1a-fbab-441d-bb30-ed11cb801188"/>
    <ds:schemaRef ds:uri="http://schemas.microsoft.com/sharepoint/v3/fields"/>
    <ds:schemaRef ds:uri="bdb96643-4ffa-44e5-8bd4-fbdee121e77b"/>
    <ds:schemaRef ds:uri="2d5eab6f-5f44-4765-8586-8de97ec23294"/>
    <ds:schemaRef ds:uri="676232a4-9a78-4b4d-919e-e9555af37a72"/>
  </ds:schemaRefs>
</ds:datastoreItem>
</file>

<file path=customXml/itemProps2.xml><?xml version="1.0" encoding="utf-8"?>
<ds:datastoreItem xmlns:ds="http://schemas.openxmlformats.org/officeDocument/2006/customXml" ds:itemID="{AC5B7BBF-4B25-4AD7-9E56-89DE8E4077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D5EAB6F-5F44-4765-8586-8DE97EC23294"/>
    <ds:schemaRef ds:uri="676232a4-9a78-4b4d-919e-e9555af37a72"/>
    <ds:schemaRef ds:uri="2d5eab6f-5f44-4765-8586-8de97ec23294"/>
    <ds:schemaRef ds:uri="bdb96643-4ffa-44e5-8bd4-fbdee121e77b"/>
    <ds:schemaRef ds:uri="http://schemas.microsoft.com/sharepoint/v3/fields"/>
    <ds:schemaRef ds:uri="05a6fd1a-fbab-441d-bb30-ed11cb8011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602ECD2-0240-444A-A261-061F67A16E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6396</TotalTime>
  <Words>559</Words>
  <Application>Microsoft Office PowerPoint</Application>
  <PresentationFormat>Widescreen</PresentationFormat>
  <Paragraphs>87</Paragraphs>
  <Slides>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4" baseType="lpstr">
      <vt:lpstr>72 Condensed</vt:lpstr>
      <vt:lpstr>Calibri</vt:lpstr>
      <vt:lpstr>Open Sans SemiCondensed</vt:lpstr>
      <vt:lpstr>Open Sans SemiCondensed ExtraBo</vt:lpstr>
      <vt:lpstr>Arial</vt:lpstr>
      <vt:lpstr>Office-tema</vt:lpstr>
      <vt:lpstr>ERFARINGER FRA FREDERIKSHAVN KOMMUNE   UDFORDRINGER OG MULIGE LØSNINGER  I FORHOLD TIL BORGERE MED PSYKISKE  LIDELSER OG DEMENS</vt:lpstr>
      <vt:lpstr>PowerPoint-præsentation</vt:lpstr>
      <vt:lpstr>PowerPoint-præsentation</vt:lpstr>
      <vt:lpstr>GENERELLE UDFORDRINGER  NÅR BORGERE SES MED TILTAGENDE URO OG SVÆRFORSTÅELIG ADFÆRD </vt:lpstr>
      <vt:lpstr>ERFARINGER OG MULIGE LØSNINGER  FOR DEMENSRAMTE BORGERE MED PSYKIATRISKE SYMPTOMER OG SVÆR FORSTÅELIG ADFÆRD </vt:lpstr>
      <vt:lpstr>FOKUS PÅ DET GRUNDLÆGGENDE ARBEJDE</vt:lpstr>
      <vt:lpstr>INDSATSER NÅR UDFORDRINGERNE FORTSÆTTER</vt:lpstr>
      <vt:lpstr>PowerPoint-præsentation</vt:lpstr>
    </vt:vector>
  </TitlesOfParts>
  <Company>Fredereikshavn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Oplæg Vrå</dc:title>
  <dc:creator>Jesper Søndergaard Lind</dc:creator>
  <cp:lastModifiedBy>Dorthe Vinter Jessing</cp:lastModifiedBy>
  <cp:revision>175</cp:revision>
  <dcterms:created xsi:type="dcterms:W3CDTF">2019-07-01T12:44:46Z</dcterms:created>
  <dcterms:modified xsi:type="dcterms:W3CDTF">2025-04-04T11:02:02Z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0x010100AC085CFC53BC46CEA2EADE194AD9D482001FBBDB6CD168D543966190FB3CA2B409</vt:lpwstr>
  </property>
  <property fmtid="{D5CDD505-2E9C-101B-9397-08002B2CF9AE}" pid="3" name="xd_Signature">
    <vt:bool>false</vt:bool>
  </property>
  <property fmtid="{D5CDD505-2E9C-101B-9397-08002B2CF9AE}" pid="4" name="CCMPostListPublishStatus">
    <vt:lpwstr>Afventer godkendelse</vt:lpwstr>
  </property>
  <property fmtid="{D5CDD505-2E9C-101B-9397-08002B2CF9AE}" pid="5" name="CCMOneDriveID">
    <vt:lpwstr/>
  </property>
  <property fmtid="{D5CDD505-2E9C-101B-9397-08002B2CF9AE}" pid="6" name="CCMMustBeOnPostList">
    <vt:bool>false</vt:bool>
  </property>
  <property fmtid="{D5CDD505-2E9C-101B-9397-08002B2CF9AE}" pid="7" name="CCMOneDriveOwnerID">
    <vt:lpwstr/>
  </property>
  <property fmtid="{D5CDD505-2E9C-101B-9397-08002B2CF9AE}" pid="8" name="CCMOneDriveItemID">
    <vt:lpwstr/>
  </property>
  <property fmtid="{D5CDD505-2E9C-101B-9397-08002B2CF9AE}" pid="9" name="CCMIsSharedOnOneDrive">
    <vt:bool>false</vt:bool>
  </property>
  <property fmtid="{D5CDD505-2E9C-101B-9397-08002B2CF9AE}" pid="10" name="CCMIsChildDocumentSet">
    <vt:bool>false</vt:bool>
  </property>
  <property fmtid="{D5CDD505-2E9C-101B-9397-08002B2CF9AE}" pid="11" name="CCMVisualId">
    <vt:lpwstr>EMN-2019-01338</vt:lpwstr>
  </property>
  <property fmtid="{D5CDD505-2E9C-101B-9397-08002B2CF9AE}" pid="12" name="CCMEventContext_DocumentGOWorkflowUpdatingEvent">
    <vt:lpwstr>e7ee8ad8-9108-454a-baa0-e4f5dea085bb</vt:lpwstr>
  </property>
  <property fmtid="{D5CDD505-2E9C-101B-9397-08002B2CF9AE}" pid="13" name="CCMReplyToDocCacheId_AA145BE6-B859-401A-B2E0-03BB3E7048FC_">
    <vt:lpwstr>CCMReplyToDocCacheId_AA145BE6-B859-401A-B2E0-03BB3E7048FC_f251f54a-fcb8-46e3-b3de-6c6b3fd38799</vt:lpwstr>
  </property>
  <property fmtid="{D5CDD505-2E9C-101B-9397-08002B2CF9AE}" pid="14" name="CCMEventContext_DocumentTimelineUpdatingEvent">
    <vt:lpwstr>11ea5705-dd9e-4e95-baeb-36b1e7a1e71e</vt:lpwstr>
  </property>
  <property fmtid="{D5CDD505-2E9C-101B-9397-08002B2CF9AE}" pid="15" name="Dokumenttype">
    <vt:lpwstr>15;#0-FRH-Powerpoint|973c94a1-92e4-4f78-8e0e-4f42623b3caa</vt:lpwstr>
  </property>
  <property fmtid="{D5CDD505-2E9C-101B-9397-08002B2CF9AE}" pid="16" name="CCMCommunication">
    <vt:lpwstr>GOWorkflowDocumentLastCheckedInVersion;1.0</vt:lpwstr>
  </property>
  <property fmtid="{D5CDD505-2E9C-101B-9397-08002B2CF9AE}" pid="17" name="CCMSystem">
    <vt:lpwstr> </vt:lpwstr>
  </property>
</Properties>
</file>